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361" r:id="rId2"/>
    <p:sldId id="340" r:id="rId3"/>
    <p:sldId id="341" r:id="rId4"/>
    <p:sldId id="288" r:id="rId5"/>
    <p:sldId id="286" r:id="rId6"/>
    <p:sldId id="352" r:id="rId7"/>
    <p:sldId id="290" r:id="rId8"/>
    <p:sldId id="292" r:id="rId9"/>
    <p:sldId id="353" r:id="rId10"/>
    <p:sldId id="354" r:id="rId11"/>
    <p:sldId id="355" r:id="rId12"/>
    <p:sldId id="298" r:id="rId13"/>
    <p:sldId id="300" r:id="rId14"/>
    <p:sldId id="359" r:id="rId15"/>
    <p:sldId id="364" r:id="rId16"/>
    <p:sldId id="365" r:id="rId17"/>
    <p:sldId id="363" r:id="rId18"/>
    <p:sldId id="362" r:id="rId19"/>
  </p:sldIdLst>
  <p:sldSz cx="12192000" cy="6858000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FDF"/>
    <a:srgbClr val="D1D1D1"/>
    <a:srgbClr val="DBDBDB"/>
    <a:srgbClr val="DEDEDE"/>
    <a:srgbClr val="D7D7D7"/>
    <a:srgbClr val="C7C7C7"/>
    <a:srgbClr val="E4E4E4"/>
    <a:srgbClr val="C4C4C4"/>
    <a:srgbClr val="E5E3E3"/>
    <a:srgbClr val="E9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6" y="17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1CE2-9F25-4D9E-B39E-A8EA746470A1}" type="datetimeFigureOut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AF5A1-56C7-4CA0-88D3-367A3587705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311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24A1F-E7AA-4A44-8B32-351F23509504}" type="datetimeFigureOut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4A46-CE96-4AD6-9C29-2615D4721F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792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67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3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83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59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6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90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94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06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5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67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4A46-CE96-4AD6-9C29-2615D4721FD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80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5E8-4A0A-450C-9F09-534C5B731C9C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48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BB8F-4504-4F41-B1C2-E24058B2D185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33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5BFE-60E6-457F-8F78-8D280008A61B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412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6AA2-1868-4D3F-8328-7C161E123AEA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683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E78-2794-4F86-83CB-A4C867F2F95C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5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F53-43D1-4002-B8D0-7C519C517586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59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DCDD-BD3A-47AD-A650-4B3EC8D0F55B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57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58AD-102D-4581-AEF3-E89ABDEB3E59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1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475-516B-4ED6-9FA1-D4128D485C6C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151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7C0-B868-4981-914D-ACCC9F09CDF5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2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2E7A-1255-4FB9-9628-FCCBF92F46E9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81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C869-0D39-46B3-B60A-65EB88C32E99}" type="datetime1">
              <a:rPr kumimoji="1" lang="ja-JP" altLang="en-US" smtClean="0"/>
              <a:t>2017/5/29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3403-0A29-4BFE-B3B9-75B58A42F8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65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8984" y="1122363"/>
            <a:ext cx="9994032" cy="1094063"/>
          </a:xfrm>
        </p:spPr>
        <p:txBody>
          <a:bodyPr/>
          <a:lstStyle/>
          <a:p>
            <a:r>
              <a:rPr kumimoji="1" lang="ja-JP" altLang="en-US" dirty="0"/>
              <a:t>タブレット操作の基本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93016" y="6352143"/>
            <a:ext cx="50542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</a:t>
            </a: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644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アイコンを画面に出そう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31" y="1905000"/>
            <a:ext cx="1968435" cy="38134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764" y="1905001"/>
            <a:ext cx="351421" cy="36168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56854" y="2004735"/>
            <a:ext cx="2063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アイコンをタップします。</a:t>
            </a:r>
            <a:endParaRPr kumimoji="1" lang="en-US" altLang="ja-JP" dirty="0"/>
          </a:p>
          <a:p>
            <a:r>
              <a:rPr kumimoji="1" lang="ja-JP" altLang="en-US" dirty="0"/>
              <a:t>インストールされているアプリの表示画面に変わります。</a:t>
            </a:r>
            <a:endParaRPr kumimoji="1" lang="en-US" altLang="ja-JP" dirty="0"/>
          </a:p>
          <a:p>
            <a:r>
              <a:rPr kumimoji="1" lang="ja-JP" altLang="en-US" dirty="0"/>
              <a:t>画面に出したいアプリをロングタップ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移動命令の呼び出し</a:t>
            </a:r>
            <a:r>
              <a:rPr kumimoji="1" lang="en-US" altLang="ja-JP" dirty="0"/>
              <a:t>)</a:t>
            </a:r>
            <a:r>
              <a:rPr kumimoji="1" lang="ja-JP" altLang="en-US" dirty="0"/>
              <a:t>します。</a:t>
            </a:r>
            <a:endParaRPr kumimoji="1" lang="en-US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81" y="1905000"/>
            <a:ext cx="1968435" cy="381347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240096" y="2485623"/>
            <a:ext cx="1828742" cy="1931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12918" b="32034"/>
          <a:stretch/>
        </p:blipFill>
        <p:spPr>
          <a:xfrm>
            <a:off x="7587823" y="2837635"/>
            <a:ext cx="1188768" cy="12677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t="12918" r="74747" b="32034"/>
          <a:stretch/>
        </p:blipFill>
        <p:spPr>
          <a:xfrm>
            <a:off x="8723884" y="2817651"/>
            <a:ext cx="300195" cy="126777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416565" y="1916465"/>
            <a:ext cx="2063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置きたい画面が小さく表示されますので、置きたい画面にフリックし、指を離します。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83" y="4737039"/>
            <a:ext cx="1962871" cy="196287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12" y="3811737"/>
            <a:ext cx="2028902" cy="202890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25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不要なアイコンを消そう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94194" y="1905000"/>
            <a:ext cx="20637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画面から削除したいアイコンをロングタップ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移動命令の呼び出し</a:t>
            </a:r>
            <a:r>
              <a:rPr kumimoji="1" lang="en-US" altLang="ja-JP" dirty="0"/>
              <a:t>)</a:t>
            </a:r>
            <a:r>
              <a:rPr kumimoji="1" lang="ja-JP" altLang="en-US" dirty="0"/>
              <a:t>します。</a:t>
            </a:r>
            <a:endParaRPr kumimoji="1" lang="en-US" altLang="ja-JP" dirty="0"/>
          </a:p>
          <a:p>
            <a:r>
              <a:rPr kumimoji="1" lang="ja-JP" altLang="en-US" dirty="0"/>
              <a:t>そのまま削除の位置までフリックして指を離します。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この行為では、画面からアイコンが消えただけであり、実際のアプリは消えません。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971125" y="1905000"/>
            <a:ext cx="2701073" cy="3953572"/>
            <a:chOff x="1918776" y="1905000"/>
            <a:chExt cx="2701073" cy="39535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8776" y="1905000"/>
              <a:ext cx="1968435" cy="3813475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010364" y="2165253"/>
              <a:ext cx="1785258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×</a:t>
              </a:r>
              <a:r>
                <a:rPr kumimoji="1" lang="ja-JP" altLang="en-US" sz="1400" b="1" dirty="0">
                  <a:solidFill>
                    <a:schemeClr val="bg1"/>
                  </a:solidFill>
                </a:rPr>
                <a:t>削除</a:t>
              </a:r>
            </a:p>
          </p:txBody>
        </p:sp>
        <p:sp>
          <p:nvSpPr>
            <p:cNvPr id="7" name="上矢印 6"/>
            <p:cNvSpPr/>
            <p:nvPr/>
          </p:nvSpPr>
          <p:spPr>
            <a:xfrm rot="20761455">
              <a:off x="2799748" y="2299755"/>
              <a:ext cx="347870" cy="10888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74" y="3564997"/>
              <a:ext cx="2293575" cy="2293575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32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文字入力</a:t>
            </a:r>
            <a:r>
              <a:rPr lang="ja-JP" altLang="en-US" dirty="0"/>
              <a:t>を覚えよう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6" y="1905000"/>
            <a:ext cx="2555777" cy="40253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76913" y="1905000"/>
            <a:ext cx="2615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文字入力が必要な欄をタップすると入力用のキーが表示されます。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入力が済んでいる欄には、入力した文字が表示されています。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左の例では、姓、名、姓（よみ）、名（よみ）。電話番号、メール、どこでもタップすると入力キーが表示されます。</a:t>
            </a:r>
            <a:endParaRPr kumimoji="1" lang="en-US" altLang="ja-JP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08913" y="1905000"/>
            <a:ext cx="4820478" cy="4025348"/>
          </a:xfrm>
        </p:spPr>
        <p:txBody>
          <a:bodyPr>
            <a:normAutofit fontScale="92500"/>
          </a:bodyPr>
          <a:lstStyle/>
          <a:p>
            <a:r>
              <a:rPr kumimoji="1" lang="ja-JP" altLang="en-US" sz="2400" dirty="0"/>
              <a:t>入力用のキーボード表示には大きく分けて</a:t>
            </a:r>
            <a:r>
              <a:rPr kumimoji="1" lang="en-US" altLang="ja-JP" sz="2400" dirty="0"/>
              <a:t>2</a:t>
            </a:r>
            <a:r>
              <a:rPr kumimoji="1" lang="ja-JP" altLang="en-US" sz="2400" dirty="0" err="1"/>
              <a:t>つの</a:t>
            </a:r>
            <a:r>
              <a:rPr kumimoji="1" lang="ja-JP" altLang="en-US" sz="2400" dirty="0"/>
              <a:t>種類があり、自分で設定した（購入した時の初期設定）キーボードが表示されます。</a:t>
            </a:r>
            <a:endParaRPr kumimoji="1"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一つはパソコンのキーボードのような表示</a:t>
            </a:r>
            <a:endParaRPr kumimoji="1" lang="en-US" altLang="ja-JP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000" dirty="0"/>
              <a:t>もう一つは、ガラケーのようなキー配列</a:t>
            </a:r>
            <a:endParaRPr lang="en-US" altLang="ja-JP" sz="20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今回は、ガラケーのようなキー配列がされる場合について説明します。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14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文字</a:t>
            </a:r>
            <a:r>
              <a:rPr kumimoji="1" lang="ja-JP" altLang="en-US" dirty="0"/>
              <a:t>入力を覚えよう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60" y="3334977"/>
            <a:ext cx="4179392" cy="22696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82856" y="1905000"/>
            <a:ext cx="381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文字を入れる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入る</a:t>
            </a:r>
            <a:r>
              <a:rPr kumimoji="1" lang="en-US" altLang="ja-JP" dirty="0"/>
              <a:t>)</a:t>
            </a:r>
            <a:r>
              <a:rPr kumimoji="1" lang="ja-JP" altLang="en-US" dirty="0"/>
              <a:t>場所をタップすると、下図のような画面が現れます</a:t>
            </a:r>
            <a:endParaRPr kumimoji="1" lang="en-US" altLang="ja-JP" dirty="0"/>
          </a:p>
        </p:txBody>
      </p:sp>
      <p:sp>
        <p:nvSpPr>
          <p:cNvPr id="8" name="線吹き出し 1 (枠付き) 7"/>
          <p:cNvSpPr/>
          <p:nvPr/>
        </p:nvSpPr>
        <p:spPr>
          <a:xfrm>
            <a:off x="6407694" y="2496671"/>
            <a:ext cx="1461052" cy="834887"/>
          </a:xfrm>
          <a:prstGeom prst="borderCallout1">
            <a:avLst>
              <a:gd name="adj1" fmla="val 30655"/>
              <a:gd name="adj2" fmla="val -2211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カーソルの左の文字を消す</a:t>
            </a:r>
          </a:p>
        </p:txBody>
      </p:sp>
      <p:sp>
        <p:nvSpPr>
          <p:cNvPr id="9" name="線吹き出し 1 (枠付き) 8"/>
          <p:cNvSpPr/>
          <p:nvPr/>
        </p:nvSpPr>
        <p:spPr>
          <a:xfrm>
            <a:off x="6407694" y="3518345"/>
            <a:ext cx="1461052" cy="834887"/>
          </a:xfrm>
          <a:prstGeom prst="borderCallout1">
            <a:avLst>
              <a:gd name="adj1" fmla="val 30655"/>
              <a:gd name="adj2" fmla="val -2211"/>
              <a:gd name="adj3" fmla="val 62500"/>
              <a:gd name="adj4" fmla="val -2404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カーソルを右に動かす</a:t>
            </a:r>
          </a:p>
        </p:txBody>
      </p:sp>
      <p:sp>
        <p:nvSpPr>
          <p:cNvPr id="10" name="線吹き出し 1 (枠付き) 9"/>
          <p:cNvSpPr/>
          <p:nvPr/>
        </p:nvSpPr>
        <p:spPr>
          <a:xfrm>
            <a:off x="344557" y="3100902"/>
            <a:ext cx="1461052" cy="834887"/>
          </a:xfrm>
          <a:prstGeom prst="borderCallout1">
            <a:avLst>
              <a:gd name="adj1" fmla="val 50893"/>
              <a:gd name="adj2" fmla="val 100510"/>
              <a:gd name="adj3" fmla="val 106548"/>
              <a:gd name="adj4" fmla="val 1310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カーソルを左に動かす</a:t>
            </a:r>
          </a:p>
        </p:txBody>
      </p:sp>
      <p:sp>
        <p:nvSpPr>
          <p:cNvPr id="11" name="線吹き出し 1 (枠付き) 10"/>
          <p:cNvSpPr/>
          <p:nvPr/>
        </p:nvSpPr>
        <p:spPr>
          <a:xfrm>
            <a:off x="344557" y="4581833"/>
            <a:ext cx="1461052" cy="834887"/>
          </a:xfrm>
          <a:prstGeom prst="borderCallout1">
            <a:avLst>
              <a:gd name="adj1" fmla="val 30655"/>
              <a:gd name="adj2" fmla="val 100510"/>
              <a:gd name="adj3" fmla="val 595"/>
              <a:gd name="adj4" fmla="val 1276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絵文字選択に切り替える</a:t>
            </a:r>
          </a:p>
        </p:txBody>
      </p:sp>
      <p:sp>
        <p:nvSpPr>
          <p:cNvPr id="12" name="線吹き出し 1 (枠付き) 11"/>
          <p:cNvSpPr/>
          <p:nvPr/>
        </p:nvSpPr>
        <p:spPr>
          <a:xfrm>
            <a:off x="344557" y="5485243"/>
            <a:ext cx="1461052" cy="834887"/>
          </a:xfrm>
          <a:prstGeom prst="borderCallout1">
            <a:avLst>
              <a:gd name="adj1" fmla="val 30655"/>
              <a:gd name="adj2" fmla="val 100510"/>
              <a:gd name="adj3" fmla="val 595"/>
              <a:gd name="adj4" fmla="val 1276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ひらがな、英語、数字の切り替え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2430117" y="5902686"/>
            <a:ext cx="1461052" cy="834887"/>
          </a:xfrm>
          <a:prstGeom prst="borderCallout1">
            <a:avLst>
              <a:gd name="adj1" fmla="val 893"/>
              <a:gd name="adj2" fmla="val 46088"/>
              <a:gd name="adj3" fmla="val -49405"/>
              <a:gd name="adj4" fmla="val 528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スペース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90988" y="1951167"/>
            <a:ext cx="381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文字キーをロングタップすると、次のようなルールでア行、カ行、サ行などの文字が表示されるので、そのまま入力したい文字に指を滑らせ、そこで離す。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選択方法はどのキーも同じです</a:t>
            </a:r>
            <a:endParaRPr kumimoji="1"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01127" y="4204001"/>
            <a:ext cx="397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あ</a:t>
            </a:r>
            <a:endParaRPr kumimoji="1"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27630" y="4204001"/>
            <a:ext cx="397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い</a:t>
            </a:r>
            <a:endParaRPr kumimoji="1" lang="en-US" altLang="ja-JP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01127" y="3777664"/>
            <a:ext cx="397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う</a:t>
            </a:r>
            <a:endParaRPr kumimoji="1" lang="en-US" altLang="ja-JP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174624" y="4204001"/>
            <a:ext cx="397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え</a:t>
            </a:r>
            <a:endParaRPr kumimoji="1" lang="en-US" altLang="ja-JP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08021" y="4629944"/>
            <a:ext cx="397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</a:t>
            </a:r>
            <a:endParaRPr kumimoji="1"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98223" y="5710019"/>
            <a:ext cx="381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キーの上に横に並んで表示する機種もあるようです</a:t>
            </a:r>
            <a:endParaRPr kumimoji="1" lang="en-US" altLang="ja-JP" dirty="0"/>
          </a:p>
        </p:txBody>
      </p:sp>
      <p:sp>
        <p:nvSpPr>
          <p:cNvPr id="23" name="線吹き出し 1 (枠付き) 22"/>
          <p:cNvSpPr/>
          <p:nvPr/>
        </p:nvSpPr>
        <p:spPr>
          <a:xfrm>
            <a:off x="4631635" y="5902686"/>
            <a:ext cx="1776059" cy="834887"/>
          </a:xfrm>
          <a:prstGeom prst="borderCallout1">
            <a:avLst>
              <a:gd name="adj1" fmla="val 893"/>
              <a:gd name="adj2" fmla="val 46088"/>
              <a:gd name="adj3" fmla="val -49405"/>
              <a:gd name="adj4" fmla="val 528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次の入力欄にカーソルが移動します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830909" y="5228168"/>
            <a:ext cx="2151253" cy="377104"/>
            <a:chOff x="8725978" y="5496692"/>
            <a:chExt cx="2151253" cy="377104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8725978" y="5504464"/>
              <a:ext cx="39703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あ</a:t>
              </a:r>
              <a:endParaRPr kumimoji="1" lang="en-US" altLang="ja-JP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166324" y="5504464"/>
              <a:ext cx="39703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い</a:t>
              </a:r>
              <a:endParaRPr kumimoji="1" lang="en-US" altLang="ja-JP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9604283" y="5504464"/>
              <a:ext cx="39703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う</a:t>
              </a:r>
              <a:endParaRPr kumimoji="1" lang="en-US" altLang="ja-JP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0042242" y="5496692"/>
              <a:ext cx="39703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え</a:t>
              </a:r>
              <a:endParaRPr kumimoji="1" lang="en-US" altLang="ja-JP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480201" y="5496692"/>
              <a:ext cx="39703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お</a:t>
              </a:r>
              <a:endParaRPr kumimoji="1" lang="en-US" altLang="ja-JP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808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文字入力を覚えよう</a:t>
            </a:r>
            <a:r>
              <a:rPr kumimoji="1" lang="en-US" altLang="ja-JP" dirty="0"/>
              <a:t>(</a:t>
            </a:r>
            <a:r>
              <a:rPr kumimoji="1" lang="ja-JP" altLang="en-US" dirty="0"/>
              <a:t>文字の変換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5" y="1690688"/>
            <a:ext cx="2005610" cy="31588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44" y="1690688"/>
            <a:ext cx="2005610" cy="31588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10" y="1690688"/>
            <a:ext cx="2005610" cy="31588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4659" y="4969252"/>
            <a:ext cx="3014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ひらがなを入れると、候補が現れます。必要な変換文字があればそれをタップします。</a:t>
            </a:r>
            <a:endParaRPr kumimoji="1" lang="en-US" altLang="ja-JP" sz="1600" dirty="0"/>
          </a:p>
          <a:p>
            <a:r>
              <a:rPr lang="ja-JP" altLang="en-US" sz="1600" dirty="0"/>
              <a:t>この例では、山が変換されていませんので、返還をタップします。</a:t>
            </a:r>
            <a:endParaRPr kumimoji="1" lang="en-US" altLang="ja-JP" sz="1600" dirty="0"/>
          </a:p>
        </p:txBody>
      </p:sp>
      <p:sp>
        <p:nvSpPr>
          <p:cNvPr id="9" name="楕円 8"/>
          <p:cNvSpPr/>
          <p:nvPr/>
        </p:nvSpPr>
        <p:spPr>
          <a:xfrm>
            <a:off x="2297464" y="4231135"/>
            <a:ext cx="522515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1" y="1690688"/>
            <a:ext cx="2006487" cy="316021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300076" y="4969252"/>
            <a:ext cx="301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「ばんしゅうの」までが選択変換されていますので、「晩秋の」をタップします。</a:t>
            </a:r>
            <a:endParaRPr kumimoji="1" lang="en-US" altLang="ja-JP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4662" y="4969252"/>
            <a:ext cx="3014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「晩秋の」をタップすると、次の変換範囲が表示されます。</a:t>
            </a:r>
            <a:endParaRPr kumimoji="1" lang="en-US" altLang="ja-JP" sz="1600" dirty="0"/>
          </a:p>
          <a:p>
            <a:r>
              <a:rPr lang="ja-JP" altLang="en-US" sz="1600" dirty="0"/>
              <a:t>この例では「大楠や」までが選択変換されています。範囲縮小をタップして、「大楠」だけを選択します。</a:t>
            </a:r>
            <a:endParaRPr kumimoji="1" lang="en-US" altLang="ja-JP" sz="1600" dirty="0"/>
          </a:p>
        </p:txBody>
      </p:sp>
      <p:sp>
        <p:nvSpPr>
          <p:cNvPr id="13" name="楕円 12"/>
          <p:cNvSpPr/>
          <p:nvPr/>
        </p:nvSpPr>
        <p:spPr>
          <a:xfrm>
            <a:off x="6564880" y="4231135"/>
            <a:ext cx="889468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40079" y="4969252"/>
            <a:ext cx="3014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「大楠」だけが選択されると、残りの「やま」が選択変換され「山」と表示されます。</a:t>
            </a:r>
            <a:endParaRPr lang="en-US" altLang="ja-JP" sz="1600" dirty="0"/>
          </a:p>
          <a:p>
            <a:r>
              <a:rPr kumimoji="1" lang="ja-JP" altLang="en-US" sz="1600" dirty="0"/>
              <a:t>変換が終わったので「↵」をタップして確定します。</a:t>
            </a:r>
            <a:endParaRPr kumimoji="1" lang="en-US" altLang="ja-JP" sz="1600" dirty="0"/>
          </a:p>
        </p:txBody>
      </p:sp>
      <p:sp>
        <p:nvSpPr>
          <p:cNvPr id="15" name="楕円 14"/>
          <p:cNvSpPr/>
          <p:nvPr/>
        </p:nvSpPr>
        <p:spPr>
          <a:xfrm>
            <a:off x="11139062" y="4492472"/>
            <a:ext cx="522515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34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コピーを覚えよう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968364" cy="33848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70" y="1690688"/>
            <a:ext cx="1970990" cy="33848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166" y="1690688"/>
            <a:ext cx="1945255" cy="33848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727" y="1690688"/>
            <a:ext cx="1945255" cy="338488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38200" y="5191920"/>
            <a:ext cx="19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コピーしたい文章を開きます。</a:t>
            </a:r>
            <a:endParaRPr kumimoji="1" lang="en-US" altLang="ja-JP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5870" y="5191920"/>
            <a:ext cx="197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コピーしたい部分をロングタップします。</a:t>
            </a:r>
            <a:endParaRPr kumimoji="1" lang="en-US" altLang="ja-JP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53540" y="5191920"/>
            <a:ext cx="1975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先頭と終わりのマークを調整して必要文章を選択します。</a:t>
            </a:r>
            <a:endParaRPr kumimoji="1" lang="en-US" altLang="ja-JP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61210" y="5191920"/>
            <a:ext cx="1975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四角が重なっているマークをタップします。これでコピーができました。</a:t>
            </a:r>
            <a:endParaRPr kumimoji="1" lang="en-US" altLang="ja-JP" sz="1600" dirty="0"/>
          </a:p>
        </p:txBody>
      </p:sp>
      <p:sp>
        <p:nvSpPr>
          <p:cNvPr id="13" name="楕円 12"/>
          <p:cNvSpPr/>
          <p:nvPr/>
        </p:nvSpPr>
        <p:spPr>
          <a:xfrm>
            <a:off x="3545870" y="2081493"/>
            <a:ext cx="384446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6096000" y="2185766"/>
            <a:ext cx="320842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7228793" y="3321912"/>
            <a:ext cx="294954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785689" y="1807036"/>
            <a:ext cx="368964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68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コピーを覚えよう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968364" cy="33848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623" y="1690689"/>
            <a:ext cx="1961334" cy="33848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16" y="1690688"/>
            <a:ext cx="1954305" cy="33848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381" y="1690689"/>
            <a:ext cx="1956722" cy="338488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38200" y="5191920"/>
            <a:ext cx="197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文章を閉じます。</a:t>
            </a:r>
            <a:endParaRPr kumimoji="1" lang="en-US" altLang="ja-JP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55623" y="5191920"/>
            <a:ext cx="1975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貼りつけるものを開きます。ここではメモ帳を選びましたが、</a:t>
            </a:r>
            <a:r>
              <a:rPr kumimoji="1" lang="en-US" altLang="ja-JP" sz="1600" dirty="0"/>
              <a:t>Office</a:t>
            </a:r>
            <a:r>
              <a:rPr kumimoji="1" lang="ja-JP" altLang="en-US" sz="1600" dirty="0"/>
              <a:t>スーツや何でも構いません</a:t>
            </a:r>
            <a:endParaRPr kumimoji="1" lang="en-US" altLang="ja-JP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96526" y="5191920"/>
            <a:ext cx="231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貼り付けたい場所をロングタップすると、「貼り付け　履歴から」と表示されますので、貼り付けをタップします</a:t>
            </a:r>
            <a:endParaRPr kumimoji="1" lang="en-US" altLang="ja-JP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76409" y="5191920"/>
            <a:ext cx="19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選んだ文章が貼り付けられました。</a:t>
            </a:r>
            <a:endParaRPr kumimoji="1" lang="en-US" altLang="ja-JP" sz="1600" dirty="0"/>
          </a:p>
        </p:txBody>
      </p:sp>
      <p:sp>
        <p:nvSpPr>
          <p:cNvPr id="14" name="楕円 13"/>
          <p:cNvSpPr/>
          <p:nvPr/>
        </p:nvSpPr>
        <p:spPr>
          <a:xfrm>
            <a:off x="1615890" y="4834868"/>
            <a:ext cx="405415" cy="3570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6458988" y="2173705"/>
            <a:ext cx="415054" cy="2969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6466016" y="1860883"/>
            <a:ext cx="591517" cy="2550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9023053" y="1935322"/>
            <a:ext cx="2449378" cy="1449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12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各種設定</a:t>
            </a:r>
            <a:r>
              <a:rPr kumimoji="1" lang="en-US" altLang="ja-JP" dirty="0"/>
              <a:t>		</a:t>
            </a:r>
            <a:r>
              <a:rPr kumimoji="1" lang="ja-JP" altLang="en-US" sz="3200" dirty="0"/>
              <a:t>マークでできること</a:t>
            </a:r>
            <a:r>
              <a:rPr lang="en-US" altLang="ja-JP" sz="3200" dirty="0"/>
              <a:t>(ASUS Ver5.1.1)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24" y="750294"/>
            <a:ext cx="628995" cy="555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3500438"/>
            <a:ext cx="628995" cy="55522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45700" y="1757409"/>
            <a:ext cx="122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Wi-Fi</a:t>
            </a:r>
            <a:r>
              <a:rPr kumimoji="1" lang="ja-JP" altLang="en-US" dirty="0"/>
              <a:t>設定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5700" y="2280529"/>
            <a:ext cx="1223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Bluetooth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5700" y="2811202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データ使用量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5700" y="4389428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ストレージ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45700" y="5440729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5700" y="4893699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電池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313404" y="1757409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Wi-Fi</a:t>
            </a:r>
            <a:r>
              <a:rPr lang="ja-JP" altLang="en-US" dirty="0"/>
              <a:t>機能を</a:t>
            </a:r>
            <a:r>
              <a:rPr lang="en-US" altLang="ja-JP" dirty="0"/>
              <a:t>ON/OFF</a:t>
            </a:r>
            <a:r>
              <a:rPr lang="ja-JP" altLang="en-US"/>
              <a:t>したり、新たに接続</a:t>
            </a:r>
            <a:r>
              <a:rPr lang="ja-JP" altLang="en-US" dirty="0"/>
              <a:t>するときに使います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313404" y="2142029"/>
            <a:ext cx="704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Bluetooth</a:t>
            </a:r>
            <a:r>
              <a:rPr lang="ja-JP" altLang="en-US" dirty="0"/>
              <a:t>を</a:t>
            </a:r>
            <a:r>
              <a:rPr lang="en-US" altLang="ja-JP" dirty="0"/>
              <a:t>ON/OFF</a:t>
            </a:r>
            <a:r>
              <a:rPr lang="ja-JP" altLang="en-US" dirty="0"/>
              <a:t>したり、接続するときに使います</a:t>
            </a:r>
            <a:r>
              <a:rPr lang="en-US" altLang="ja-JP" dirty="0"/>
              <a:t>(</a:t>
            </a:r>
            <a:r>
              <a:rPr lang="ja-JP" altLang="en-US" dirty="0"/>
              <a:t>車載電話などにも使います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313403" y="2808086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モバイル通信や</a:t>
            </a:r>
            <a:r>
              <a:rPr lang="en-US" altLang="ja-JP" dirty="0"/>
              <a:t>Wi-Fi</a:t>
            </a:r>
            <a:r>
              <a:rPr lang="ja-JP" altLang="en-US" dirty="0"/>
              <a:t>通信の量を確認できます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313404" y="4389428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内蔵メモリーの使用状況が確認できます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310979" y="5393488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アプリケーションをアンインストールするときに使います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313404" y="4893699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電池の使用状況や残量、何に電池を使っているか表示します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45700" y="3343394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ディスプレイ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5827" y="3184944"/>
            <a:ext cx="7037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壁紙や明るさ、文字フォントの設定や端末が回転した時の動作を設定できます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45700" y="3866944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音と通知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13403" y="3858763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音量や通知音などの設定ができます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45700" y="5970770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ユーザ</a:t>
            </a:r>
            <a:r>
              <a:rPr lang="ja-JP" altLang="en-US" dirty="0"/>
              <a:t>ー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13403" y="5970770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端末の所有者やアカウントの追加などができます</a:t>
            </a:r>
          </a:p>
        </p:txBody>
      </p:sp>
    </p:spTree>
    <p:extLst>
      <p:ext uri="{BB962C8B-B14F-4D97-AF65-F5344CB8AC3E}">
        <p14:creationId xmlns:p14="http://schemas.microsoft.com/office/powerpoint/2010/main" val="227694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各種設定</a:t>
            </a:r>
            <a:r>
              <a:rPr kumimoji="1" lang="en-US" altLang="ja-JP" dirty="0"/>
              <a:t>		</a:t>
            </a:r>
            <a:r>
              <a:rPr kumimoji="1" lang="ja-JP" altLang="en-US" sz="3200" dirty="0"/>
              <a:t>マークでできること</a:t>
            </a:r>
            <a:r>
              <a:rPr kumimoji="1" lang="en-US" altLang="ja-JP" sz="3200" dirty="0"/>
              <a:t>(</a:t>
            </a:r>
            <a:r>
              <a:rPr lang="en-US" altLang="ja-JP" sz="3200" dirty="0"/>
              <a:t>ASUS </a:t>
            </a:r>
            <a:r>
              <a:rPr kumimoji="1" lang="en-US" altLang="ja-JP" sz="3200" dirty="0"/>
              <a:t>Ver5.1.1)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24" y="750294"/>
            <a:ext cx="628995" cy="555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3500438"/>
            <a:ext cx="628995" cy="5552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64107" y="1878193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位置情報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64107" y="3334551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言語と入力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4106" y="3814681"/>
            <a:ext cx="18004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バックアップと</a:t>
            </a:r>
            <a:endParaRPr kumimoji="1" lang="en-US" altLang="ja-JP" dirty="0"/>
          </a:p>
          <a:p>
            <a:r>
              <a:rPr kumimoji="1" lang="ja-JP" altLang="en-US" dirty="0"/>
              <a:t>リセット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64107" y="4570559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日付と時刻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64107" y="5095203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ユーザー補助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15828" y="1878193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位置情報の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や情報精度を設定できます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15828" y="3348039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使用する言語や使用するキーボードの種類などを設定します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15828" y="3819397"/>
            <a:ext cx="73054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アプリのデータ、</a:t>
            </a:r>
            <a:r>
              <a:rPr kumimoji="1" lang="en-US" altLang="ja-JP" dirty="0"/>
              <a:t>Wi-Fi</a:t>
            </a:r>
            <a:r>
              <a:rPr kumimoji="1" lang="ja-JP" altLang="en-US" dirty="0"/>
              <a:t>パスワードなどを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サーバーに保存します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15828" y="4432059"/>
            <a:ext cx="7037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ネットワークからの時間を使ったり、タイムゾーンなどを設定します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15828" y="5095203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端末を使う上での機能を設定します。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64107" y="2361584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セキュリティ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315828" y="2361584"/>
            <a:ext cx="7305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画面のロック解除方法などを設定します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64106" y="2858033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アカウント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315828" y="2858033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アカウントの設定や追加ができます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64106" y="5584245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印刷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15827" y="5584245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プリンターの追加などに使います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64106" y="6027531"/>
            <a:ext cx="1428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開発者向けオプション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15828" y="6011489"/>
            <a:ext cx="7037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開発者がデバッグなどを行うためのモードで、通常は表示されません</a:t>
            </a:r>
          </a:p>
        </p:txBody>
      </p:sp>
    </p:spTree>
    <p:extLst>
      <p:ext uri="{BB962C8B-B14F-4D97-AF65-F5344CB8AC3E}">
        <p14:creationId xmlns:p14="http://schemas.microsoft.com/office/powerpoint/2010/main" val="42375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タブレットの基本ソフト</a:t>
            </a:r>
            <a:r>
              <a:rPr kumimoji="1" lang="en-US" altLang="ja-JP" dirty="0"/>
              <a:t>(OS)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タブレットには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種類の基本ソフトがあります。</a:t>
            </a:r>
            <a:endParaRPr kumimoji="1"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/>
              <a:t>Apple</a:t>
            </a:r>
            <a:r>
              <a:rPr lang="ja-JP" altLang="en-US" sz="2000" dirty="0"/>
              <a:t>社が開発した</a:t>
            </a:r>
            <a:r>
              <a:rPr lang="en-US" altLang="ja-JP" sz="2000" dirty="0"/>
              <a:t>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Google</a:t>
            </a:r>
            <a:r>
              <a:rPr kumimoji="1" lang="ja-JP" altLang="en-US" sz="2000" dirty="0"/>
              <a:t>社が開発した</a:t>
            </a:r>
            <a:r>
              <a:rPr kumimoji="1" lang="en-US" altLang="ja-JP" sz="2000" dirty="0"/>
              <a:t>Android</a:t>
            </a:r>
            <a:r>
              <a:rPr lang="ja-JP" altLang="en-US" sz="2000" dirty="0"/>
              <a:t> </a:t>
            </a:r>
            <a:r>
              <a:rPr kumimoji="1" lang="en-US" altLang="ja-JP" sz="2000" dirty="0"/>
              <a:t>OS</a:t>
            </a:r>
            <a:endParaRPr lang="en-US" altLang="ja-JP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/>
              <a:t>Microsoft</a:t>
            </a:r>
            <a:r>
              <a:rPr lang="ja-JP" altLang="en-US" sz="2000" dirty="0"/>
              <a:t>社が開発した</a:t>
            </a:r>
            <a:r>
              <a:rPr lang="en-US" altLang="ja-JP" sz="2000" dirty="0"/>
              <a:t>Windows</a:t>
            </a:r>
            <a:r>
              <a:rPr lang="ja-JP" altLang="en-US" sz="2000" dirty="0"/>
              <a:t> </a:t>
            </a:r>
            <a:r>
              <a:rPr lang="en-US" altLang="ja-JP" sz="2000" dirty="0"/>
              <a:t>OS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sz="2400" dirty="0"/>
              <a:t>表示などに多少の違いはありますが、操作を行う動作は同じです。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38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購入後最初に行うこと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sz="2400" dirty="0"/>
              <a:t>使用の前に充電をしましょう。</a:t>
            </a:r>
            <a:endParaRPr kumimoji="1" lang="en-US" altLang="ja-JP" sz="2400" dirty="0"/>
          </a:p>
          <a:p>
            <a:r>
              <a:rPr lang="ja-JP" altLang="en-US" sz="2400" dirty="0"/>
              <a:t>電源ボタンを</a:t>
            </a:r>
            <a:r>
              <a:rPr lang="en-US" altLang="ja-JP" sz="2400" dirty="0"/>
              <a:t>5</a:t>
            </a:r>
            <a:r>
              <a:rPr lang="ja-JP" altLang="en-US" sz="2400" dirty="0"/>
              <a:t>秒以上長押しすると電源が入り、しばらくすると画面が切り替わります。</a:t>
            </a:r>
            <a:endParaRPr kumimoji="1" lang="en-US" altLang="ja-JP" sz="2400" dirty="0"/>
          </a:p>
          <a:p>
            <a:r>
              <a:rPr kumimoji="1" lang="ja-JP" altLang="en-US" sz="2400" dirty="0"/>
              <a:t>初めて電源を入れたときには、初期設定で</a:t>
            </a:r>
            <a:r>
              <a:rPr kumimoji="1" lang="en-US" altLang="ja-JP" sz="2400" dirty="0"/>
              <a:t>Apple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ID</a:t>
            </a:r>
            <a:r>
              <a:rPr lang="ja-JP" altLang="en-US" sz="2400" dirty="0"/>
              <a:t>や</a:t>
            </a:r>
            <a:r>
              <a:rPr kumimoji="1" lang="en-US" altLang="ja-JP" sz="2400" dirty="0"/>
              <a:t>Google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Account</a:t>
            </a:r>
            <a:r>
              <a:rPr kumimoji="1" lang="ja-JP" altLang="en-US" sz="2400" dirty="0"/>
              <a:t>を作成しましょう。このアカウント設定がないと</a:t>
            </a:r>
            <a:r>
              <a:rPr kumimoji="1" lang="en-US" altLang="ja-JP" sz="2400" dirty="0"/>
              <a:t>Apple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Store</a:t>
            </a:r>
            <a:r>
              <a:rPr kumimoji="1" lang="ja-JP" altLang="en-US" sz="2400" dirty="0"/>
              <a:t>や</a:t>
            </a:r>
            <a:r>
              <a:rPr kumimoji="1" lang="en-US" altLang="ja-JP" sz="2400" dirty="0"/>
              <a:t>Google</a:t>
            </a:r>
            <a:r>
              <a:rPr lang="ja-JP" altLang="en-US" sz="2400" dirty="0"/>
              <a:t> </a:t>
            </a:r>
            <a:r>
              <a:rPr kumimoji="1" lang="en-US" altLang="ja-JP" sz="2400" dirty="0"/>
              <a:t>Play</a:t>
            </a:r>
            <a:r>
              <a:rPr kumimoji="1" lang="ja-JP" altLang="en-US" sz="2400" dirty="0"/>
              <a:t>からアプリをダウンロードできません。</a:t>
            </a:r>
            <a:r>
              <a:rPr lang="ja-JP" altLang="en-US" sz="2400" dirty="0"/>
              <a:t>最近のキャリアショップではセキュリティの関係上、店員は設定してくれないようです。</a:t>
            </a:r>
            <a:endParaRPr kumimoji="1" lang="en-US" altLang="ja-JP" sz="2400" dirty="0"/>
          </a:p>
          <a:p>
            <a:r>
              <a:rPr lang="ja-JP" altLang="en-US" sz="2400" dirty="0"/>
              <a:t>電気店で初期設定してもらえた場合、</a:t>
            </a:r>
            <a:r>
              <a:rPr lang="en-US" altLang="ja-JP" sz="2400" dirty="0"/>
              <a:t> Apple</a:t>
            </a:r>
            <a:r>
              <a:rPr lang="ja-JP" altLang="en-US" sz="2400" dirty="0"/>
              <a:t> </a:t>
            </a:r>
            <a:r>
              <a:rPr lang="en-US" altLang="ja-JP" sz="2400" dirty="0"/>
              <a:t>ID</a:t>
            </a:r>
            <a:r>
              <a:rPr lang="ja-JP" altLang="en-US" sz="2400" dirty="0"/>
              <a:t>や、</a:t>
            </a:r>
            <a:r>
              <a:rPr lang="en-US" altLang="ja-JP" sz="2400" dirty="0"/>
              <a:t>Google</a:t>
            </a:r>
            <a:r>
              <a:rPr lang="ja-JP" altLang="en-US" sz="2400" dirty="0"/>
              <a:t> </a:t>
            </a:r>
            <a:r>
              <a:rPr lang="en-US" altLang="ja-JP" sz="2400" dirty="0"/>
              <a:t>Account</a:t>
            </a:r>
            <a:r>
              <a:rPr lang="ja-JP" altLang="en-US" sz="2400" dirty="0"/>
              <a:t>が、どうなっているかは控えておきましょう。</a:t>
            </a:r>
            <a:endParaRPr lang="en-US" altLang="ja-JP" sz="2400" dirty="0"/>
          </a:p>
          <a:p>
            <a:r>
              <a:rPr kumimoji="1" lang="ja-JP" altLang="en-US" sz="2400" dirty="0"/>
              <a:t>初期設定が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度済んでいるスマホ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タブレットは、ロック画面に切り替わります。</a:t>
            </a:r>
            <a:endParaRPr kumimoji="1" lang="en-US" altLang="ja-JP" sz="2400" dirty="0"/>
          </a:p>
          <a:p>
            <a:r>
              <a:rPr lang="ja-JP" altLang="en-US" sz="2400" dirty="0"/>
              <a:t>一定時間操作しないとスリープ</a:t>
            </a:r>
            <a:r>
              <a:rPr lang="en-US" altLang="ja-JP" sz="2400" dirty="0"/>
              <a:t>(</a:t>
            </a:r>
            <a:r>
              <a:rPr lang="ja-JP" altLang="en-US" sz="2400" dirty="0"/>
              <a:t>画面が消える</a:t>
            </a:r>
            <a:r>
              <a:rPr lang="en-US" altLang="ja-JP" sz="2400" dirty="0"/>
              <a:t>)</a:t>
            </a:r>
            <a:r>
              <a:rPr lang="ja-JP" altLang="en-US" sz="2400" dirty="0"/>
              <a:t>と呼ばれる状態に移行します。その場合は電源ボタンを押せば復帰します。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1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タップしないと何も始まらない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000" dirty="0"/>
              <a:t>スマートフォン</a:t>
            </a:r>
            <a:r>
              <a:rPr lang="ja-JP" altLang="en-US" sz="2000" dirty="0"/>
              <a:t>やタブレット</a:t>
            </a:r>
            <a:r>
              <a:rPr kumimoji="1" lang="ja-JP" altLang="en-US" sz="2000" dirty="0"/>
              <a:t>は、プログラム</a:t>
            </a:r>
            <a:r>
              <a:rPr lang="ja-JP" altLang="en-US" sz="2000" dirty="0"/>
              <a:t>を</a:t>
            </a:r>
            <a:r>
              <a:rPr kumimoji="1" lang="ja-JP" altLang="en-US" sz="2000" dirty="0"/>
              <a:t>起動</a:t>
            </a:r>
            <a:r>
              <a:rPr lang="ja-JP" altLang="en-US" sz="2000" dirty="0"/>
              <a:t>する</a:t>
            </a:r>
            <a:r>
              <a:rPr kumimoji="1" lang="ja-JP" altLang="en-US" sz="2000" dirty="0"/>
              <a:t>ときや、文字入力、次の詳細な情報を見たい時、タップという動作しかありません。</a:t>
            </a:r>
            <a:endParaRPr kumimoji="1" lang="en-US" altLang="ja-JP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プログラムの起動⇒アイコンをタップ</a:t>
            </a:r>
            <a:endParaRPr kumimoji="1" lang="en-US" altLang="ja-JP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文字入力⇒箱があれば箱の中をタップ</a:t>
            </a:r>
            <a:endParaRPr lang="en-US" altLang="ja-JP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次の情報を見る⇒書いてある文字をタップ。画面の中の別のアイコンをタップ</a:t>
            </a:r>
            <a:endParaRPr kumimoji="1" lang="en-US" altLang="ja-JP" sz="2000" dirty="0"/>
          </a:p>
          <a:p>
            <a:pPr>
              <a:lnSpc>
                <a:spcPct val="100000"/>
              </a:lnSpc>
            </a:pPr>
            <a:r>
              <a:rPr lang="ja-JP" altLang="en-US" sz="2000" dirty="0"/>
              <a:t>みたいと思ったところをタップしてください。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ja-JP" altLang="en-US" sz="2000" dirty="0"/>
              <a:t>それで何も起きなければ、そこには次の情報がないということです。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ja-JP" altLang="en-US" sz="2000" dirty="0"/>
              <a:t>さらに、タップして何も起きなければ、スワイプしてみましょう。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kumimoji="1" lang="ja-JP" altLang="en-US" sz="2000" dirty="0"/>
              <a:t>望んだ情報でないときには左三角</a:t>
            </a:r>
            <a:r>
              <a:rPr lang="ja-JP" altLang="en-US" sz="2000" dirty="0"/>
              <a:t>（</a:t>
            </a:r>
            <a:r>
              <a:rPr kumimoji="1" lang="ja-JP" altLang="en-US" sz="2000" dirty="0"/>
              <a:t>◁）で戻ればよいだけです。</a:t>
            </a:r>
            <a:endParaRPr kumimoji="1"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64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基本操作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323403-0A29-4BFE-B3B9-75B58A42F84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5" name="図 14" descr="ロングプレス（長押し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4" y="2594072"/>
            <a:ext cx="1754780" cy="175478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50602" y="18663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タップ</a:t>
            </a:r>
          </a:p>
        </p:txBody>
      </p:sp>
      <p:pic>
        <p:nvPicPr>
          <p:cNvPr id="20" name="図 19" descr="ロングプレス（長押し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9" y="2594072"/>
            <a:ext cx="1754780" cy="175478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92679" y="18718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ダブルタップ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0054" y="4565395"/>
            <a:ext cx="1754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トンと叩くような動作です。</a:t>
            </a:r>
            <a:endParaRPr kumimoji="1" lang="en-US" altLang="ja-JP" sz="1600" dirty="0"/>
          </a:p>
          <a:p>
            <a:r>
              <a:rPr kumimoji="1" lang="ja-JP" altLang="en-US" sz="1600" dirty="0"/>
              <a:t>叩いた場所にある命令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アプリアイコンや機能</a:t>
            </a:r>
            <a:r>
              <a:rPr kumimoji="1" lang="en-US" altLang="ja-JP" sz="1600" dirty="0"/>
              <a:t>)</a:t>
            </a:r>
            <a:r>
              <a:rPr kumimoji="1" lang="ja-JP" altLang="en-US" sz="1600" dirty="0"/>
              <a:t>を実行します。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69514" y="4565395"/>
            <a:ext cx="1785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トン・トンと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度たたく動作です。</a:t>
            </a:r>
            <a:endParaRPr kumimoji="1" lang="en-US" altLang="ja-JP" sz="1600" dirty="0"/>
          </a:p>
          <a:p>
            <a:r>
              <a:rPr kumimoji="1" lang="en-US" altLang="ja-JP" sz="1600" dirty="0"/>
              <a:t>iPad</a:t>
            </a:r>
            <a:r>
              <a:rPr kumimoji="1" lang="ja-JP" altLang="en-US" sz="1600" dirty="0"/>
              <a:t>などでコピーするときに使います。</a:t>
            </a:r>
            <a:endParaRPr kumimoji="1" lang="en-US" altLang="ja-JP" sz="1600" dirty="0"/>
          </a:p>
          <a:p>
            <a:r>
              <a:rPr kumimoji="1" lang="en-US" altLang="ja-JP" sz="1600" dirty="0"/>
              <a:t>Android</a:t>
            </a:r>
            <a:r>
              <a:rPr kumimoji="1" lang="ja-JP" altLang="en-US" sz="1600" dirty="0"/>
              <a:t>では使わないような気がします。</a:t>
            </a:r>
            <a:endParaRPr kumimoji="1"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019456" y="3557943"/>
            <a:ext cx="295977" cy="27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018139" y="3552239"/>
            <a:ext cx="295977" cy="27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ロングプレス（長押し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44" y="2594072"/>
            <a:ext cx="1754780" cy="17547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278399" y="18663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ロングタップ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83234" y="4565395"/>
            <a:ext cx="1759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長く触り続ける動作です。</a:t>
            </a:r>
            <a:endParaRPr kumimoji="1" lang="en-US" altLang="ja-JP" sz="1600" dirty="0"/>
          </a:p>
          <a:p>
            <a:r>
              <a:rPr kumimoji="1" lang="ja-JP" altLang="en-US" sz="1600" dirty="0"/>
              <a:t>コピーやアイコンの移動、隠れている命令の呼び出しなどに使います。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977089" y="3583165"/>
            <a:ext cx="295977" cy="27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マルチタッチ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69" y="2583188"/>
            <a:ext cx="1765664" cy="1765664"/>
          </a:xfrm>
          <a:prstGeom prst="rect">
            <a:avLst/>
          </a:prstGeom>
        </p:spPr>
      </p:pic>
      <p:pic>
        <p:nvPicPr>
          <p:cNvPr id="24" name="図 23" descr="マルチタッチ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78" y="2583188"/>
            <a:ext cx="1765664" cy="1765664"/>
          </a:xfrm>
          <a:prstGeom prst="rect">
            <a:avLst/>
          </a:prstGeom>
        </p:spPr>
      </p:pic>
      <p:pic>
        <p:nvPicPr>
          <p:cNvPr id="28" name="図 27" descr="マルチタッチ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87" y="2583188"/>
            <a:ext cx="1765664" cy="1765664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180656" y="4565395"/>
            <a:ext cx="1761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触れて左右上下に払うような動作です</a:t>
            </a:r>
            <a:endParaRPr kumimoji="1" lang="en-US" altLang="ja-JP" dirty="0"/>
          </a:p>
          <a:p>
            <a:r>
              <a:rPr kumimoji="1" lang="ja-JP" altLang="en-US" dirty="0"/>
              <a:t>画面を送ったりするときに使います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175979" y="4565395"/>
            <a:ext cx="1765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指を上下左右に滑らし選択する動作です</a:t>
            </a:r>
            <a:endParaRPr kumimoji="1" lang="en-US" altLang="ja-JP" dirty="0"/>
          </a:p>
          <a:p>
            <a:r>
              <a:rPr kumimoji="1" lang="ja-JP" altLang="en-US" dirty="0"/>
              <a:t>文字入力などで使います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175187" y="4565395"/>
            <a:ext cx="193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二本の指を縮めたり広げたりする動作です</a:t>
            </a:r>
            <a:endParaRPr kumimoji="1" lang="en-US" altLang="ja-JP" dirty="0"/>
          </a:p>
          <a:p>
            <a:r>
              <a:rPr kumimoji="1" lang="ja-JP" altLang="en-US" dirty="0"/>
              <a:t>表示を縮小、拡大するのに使います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5603" y="18663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スワイプ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04812" y="18718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フリック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926940" y="18632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ピンチイン・アウト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68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85" y="1984459"/>
            <a:ext cx="2157152" cy="42316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初期画面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0815" y="1304775"/>
            <a:ext cx="4981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電源ボタンを押すと、左のようなアイコンが何もない画面が表示されます。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画面の中央下部から上に向かってスワイプします。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この機種の場合は真ん中の　　　カギのマークから上にスワイプします。マークがあったりなかったり、いろいろのものがありますが、下から上に、または左から右にスワイプすると覚えてください。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569" y="2943749"/>
            <a:ext cx="313763" cy="303304"/>
          </a:xfrm>
          <a:prstGeom prst="rect">
            <a:avLst/>
          </a:prstGeom>
        </p:spPr>
      </p:pic>
      <p:sp>
        <p:nvSpPr>
          <p:cNvPr id="9" name="上矢印 8"/>
          <p:cNvSpPr/>
          <p:nvPr/>
        </p:nvSpPr>
        <p:spPr>
          <a:xfrm>
            <a:off x="2279416" y="4711336"/>
            <a:ext cx="313509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518" y="1984460"/>
            <a:ext cx="2140177" cy="414619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85318" y="4575527"/>
            <a:ext cx="260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セキュリティが設定されている機器はセキュリティ入力画面に、なにも設定されていない機器は</a:t>
            </a:r>
            <a:r>
              <a:rPr kumimoji="1" lang="ja-JP" altLang="en-US" dirty="0"/>
              <a:t>アイコンが並んだ初期画面に切り替わります。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9233" y="3817879"/>
            <a:ext cx="2788973" cy="278897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397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アイコンの意味を覚えよう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995608" y="6356350"/>
            <a:ext cx="2743200" cy="365125"/>
          </a:xfrm>
        </p:spPr>
        <p:txBody>
          <a:bodyPr/>
          <a:lstStyle/>
          <a:p>
            <a:fld id="{FA323403-0A29-4BFE-B3B9-75B58A42F84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8810" y="1905000"/>
            <a:ext cx="230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左向きのマークは</a:t>
            </a:r>
            <a:r>
              <a:rPr kumimoji="1" lang="ja-JP" altLang="en-US" dirty="0" err="1"/>
              <a:t>戻るを</a:t>
            </a:r>
            <a:r>
              <a:rPr kumimoji="1" lang="ja-JP" altLang="en-US" dirty="0"/>
              <a:t>意味しています。</a:t>
            </a:r>
            <a:endParaRPr kumimoji="1"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33" y="1905001"/>
            <a:ext cx="617604" cy="6463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32" y="4153919"/>
            <a:ext cx="600391" cy="58674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46" y="5280468"/>
            <a:ext cx="600391" cy="61468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308810" y="4170246"/>
            <a:ext cx="230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このマークは</a:t>
            </a:r>
            <a:r>
              <a:rPr lang="ja-JP" altLang="en-US" dirty="0"/>
              <a:t>ホーム</a:t>
            </a:r>
            <a:r>
              <a:rPr kumimoji="1" lang="ja-JP" altLang="en-US" dirty="0"/>
              <a:t>画面に</a:t>
            </a:r>
            <a:r>
              <a:rPr kumimoji="1" lang="ja-JP" altLang="en-US" dirty="0" err="1"/>
              <a:t>戻るを</a:t>
            </a:r>
            <a:r>
              <a:rPr kumimoji="1" lang="ja-JP" altLang="en-US" dirty="0"/>
              <a:t>意味しています。</a:t>
            </a:r>
            <a:endParaRPr kumimoji="1"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19347" y="5149189"/>
            <a:ext cx="2303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このマークは別の画面を表示</a:t>
            </a:r>
            <a:r>
              <a:rPr kumimoji="1" lang="en-US" altLang="ja-JP" dirty="0"/>
              <a:t>(</a:t>
            </a:r>
            <a:r>
              <a:rPr kumimoji="1" lang="ja-JP" altLang="en-US" dirty="0"/>
              <a:t>履歴、お気に入り、ミニアプリ等</a:t>
            </a:r>
            <a:r>
              <a:rPr kumimoji="1" lang="en-US" altLang="ja-JP" dirty="0"/>
              <a:t>)</a:t>
            </a:r>
            <a:r>
              <a:rPr kumimoji="1" lang="ja-JP" altLang="en-US" dirty="0"/>
              <a:t>を意味しています。</a:t>
            </a:r>
            <a:endParaRPr kumimoji="1" lang="en-US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1525572" y="4153919"/>
            <a:ext cx="576993" cy="5867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1660011" y="4323639"/>
            <a:ext cx="308114" cy="247306"/>
          </a:xfrm>
          <a:custGeom>
            <a:avLst/>
            <a:gdLst>
              <a:gd name="connsiteX0" fmla="*/ 9939 w 596348"/>
              <a:gd name="connsiteY0" fmla="*/ 159026 h 417444"/>
              <a:gd name="connsiteX1" fmla="*/ 0 w 596348"/>
              <a:gd name="connsiteY1" fmla="*/ 417444 h 417444"/>
              <a:gd name="connsiteX2" fmla="*/ 596348 w 596348"/>
              <a:gd name="connsiteY2" fmla="*/ 417444 h 417444"/>
              <a:gd name="connsiteX3" fmla="*/ 596348 w 596348"/>
              <a:gd name="connsiteY3" fmla="*/ 168965 h 417444"/>
              <a:gd name="connsiteX4" fmla="*/ 278295 w 596348"/>
              <a:gd name="connsiteY4" fmla="*/ 0 h 417444"/>
              <a:gd name="connsiteX5" fmla="*/ 9939 w 596348"/>
              <a:gd name="connsiteY5" fmla="*/ 159026 h 4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348" h="417444">
                <a:moveTo>
                  <a:pt x="9939" y="159026"/>
                </a:moveTo>
                <a:lnTo>
                  <a:pt x="0" y="417444"/>
                </a:lnTo>
                <a:lnTo>
                  <a:pt x="596348" y="417444"/>
                </a:lnTo>
                <a:lnTo>
                  <a:pt x="596348" y="168965"/>
                </a:lnTo>
                <a:lnTo>
                  <a:pt x="278295" y="0"/>
                </a:lnTo>
                <a:lnTo>
                  <a:pt x="9939" y="159026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25572" y="1919123"/>
            <a:ext cx="588400" cy="6180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カーブ矢印 15"/>
          <p:cNvSpPr/>
          <p:nvPr/>
        </p:nvSpPr>
        <p:spPr>
          <a:xfrm rot="10438557">
            <a:off x="1682121" y="2109796"/>
            <a:ext cx="337931" cy="236739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21140" y="5280468"/>
            <a:ext cx="581426" cy="6146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635123" y="5426826"/>
            <a:ext cx="369298" cy="321969"/>
            <a:chOff x="7127906" y="5013297"/>
            <a:chExt cx="493964" cy="396904"/>
          </a:xfrm>
        </p:grpSpPr>
        <p:sp>
          <p:nvSpPr>
            <p:cNvPr id="18" name="正方形/長方形 17"/>
            <p:cNvSpPr/>
            <p:nvPr/>
          </p:nvSpPr>
          <p:spPr>
            <a:xfrm>
              <a:off x="7194487" y="5013297"/>
              <a:ext cx="427383" cy="3339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127906" y="5076245"/>
              <a:ext cx="427383" cy="3339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94838" r="86778" b="-209"/>
          <a:stretch/>
        </p:blipFill>
        <p:spPr>
          <a:xfrm>
            <a:off x="695746" y="2685077"/>
            <a:ext cx="515285" cy="408673"/>
          </a:xfrm>
          <a:prstGeom prst="rect">
            <a:avLst/>
          </a:prstGeom>
        </p:spPr>
      </p:pic>
      <p:sp>
        <p:nvSpPr>
          <p:cNvPr id="21" name="スライド番号プレースホルダー 4"/>
          <p:cNvSpPr txBox="1">
            <a:spLocks/>
          </p:cNvSpPr>
          <p:nvPr/>
        </p:nvSpPr>
        <p:spPr>
          <a:xfrm>
            <a:off x="9741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323403-0A29-4BFE-B3B9-75B58A42F840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382" y="1905000"/>
            <a:ext cx="591559" cy="30388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383" y="4350728"/>
            <a:ext cx="596404" cy="613818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976818" y="1842739"/>
            <a:ext cx="2117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他に画面があることを示している</a:t>
            </a:r>
            <a:endParaRPr kumimoji="1" lang="en-US" altLang="ja-JP" dirty="0"/>
          </a:p>
          <a:p>
            <a:r>
              <a:rPr kumimoji="1" lang="ja-JP" altLang="en-US" dirty="0"/>
              <a:t>今見えているのが大きな○</a:t>
            </a:r>
            <a:endParaRPr kumimoji="1" lang="en-US" altLang="ja-JP" dirty="0"/>
          </a:p>
          <a:p>
            <a:r>
              <a:rPr kumimoji="1" lang="ja-JP" altLang="en-US" dirty="0"/>
              <a:t>左に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画面、右に</a:t>
            </a:r>
            <a:r>
              <a:rPr kumimoji="1" lang="en-US" altLang="ja-JP" dirty="0"/>
              <a:t>2</a:t>
            </a:r>
            <a:r>
              <a:rPr kumimoji="1" lang="ja-JP" altLang="en-US" dirty="0"/>
              <a:t>画面が隠れていることを示します。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19439" y="4227410"/>
            <a:ext cx="242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全てのアプリ画面を表示する。</a:t>
            </a:r>
            <a:endParaRPr kumimoji="1" lang="en-US" altLang="ja-JP" dirty="0"/>
          </a:p>
          <a:p>
            <a:r>
              <a:rPr kumimoji="1" lang="ja-JP" altLang="en-US" dirty="0"/>
              <a:t>画面に出ていないアプリを見るためのアイコン</a:t>
            </a:r>
            <a:endParaRPr kumimoji="1" lang="en-US" altLang="ja-JP" dirty="0"/>
          </a:p>
          <a:p>
            <a:r>
              <a:rPr kumimoji="1" lang="ja-JP" altLang="en-US" dirty="0"/>
              <a:t>丸でなく四角に点々が入っているものもあるようです。</a:t>
            </a:r>
            <a:endParaRPr kumimoji="1" lang="en-US" altLang="ja-JP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6257" y="1917277"/>
            <a:ext cx="628995" cy="55522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9458564" y="1842739"/>
            <a:ext cx="2117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歯車マークは設定を呼び出すためのマークです</a:t>
            </a:r>
            <a:r>
              <a:rPr kumimoji="1" lang="en-US" altLang="ja-JP" dirty="0"/>
              <a:t>(</a:t>
            </a:r>
            <a:r>
              <a:rPr kumimoji="1" lang="ja-JP" altLang="en-US" dirty="0"/>
              <a:t>下は</a:t>
            </a:r>
            <a:r>
              <a:rPr kumimoji="1" lang="en-US" altLang="ja-JP" dirty="0"/>
              <a:t>iPhone)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6258" y="4350727"/>
            <a:ext cx="628994" cy="65228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9497076" y="4227410"/>
            <a:ext cx="2078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他の選択肢</a:t>
            </a:r>
            <a:r>
              <a:rPr kumimoji="1" lang="en-US" altLang="ja-JP" dirty="0"/>
              <a:t>(</a:t>
            </a:r>
            <a:r>
              <a:rPr kumimoji="1" lang="ja-JP" altLang="en-US" dirty="0"/>
              <a:t>命令とか選択肢とか設定</a:t>
            </a:r>
            <a:r>
              <a:rPr kumimoji="1" lang="en-US" altLang="ja-JP" dirty="0"/>
              <a:t>)</a:t>
            </a:r>
            <a:r>
              <a:rPr kumimoji="1" lang="ja-JP" altLang="en-US" dirty="0"/>
              <a:t>を呼び出すマークです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横に</a:t>
            </a:r>
            <a:r>
              <a:rPr kumimoji="1" lang="en-US" altLang="ja-JP" dirty="0"/>
              <a:t>3</a:t>
            </a:r>
            <a:r>
              <a:rPr kumimoji="1" lang="ja-JP" altLang="en-US" dirty="0"/>
              <a:t>本線や横点も同じです</a:t>
            </a:r>
            <a:endParaRPr kumimoji="1" lang="en-US" altLang="ja-JP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5092" y="5100060"/>
            <a:ext cx="628995" cy="660056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065425" y="5482741"/>
            <a:ext cx="621616" cy="631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5149425" y="5596091"/>
            <a:ext cx="421408" cy="403656"/>
            <a:chOff x="4335603" y="5664438"/>
            <a:chExt cx="506896" cy="437322"/>
          </a:xfrm>
        </p:grpSpPr>
        <p:sp>
          <p:nvSpPr>
            <p:cNvPr id="33" name="正方形/長方形 32"/>
            <p:cNvSpPr/>
            <p:nvPr/>
          </p:nvSpPr>
          <p:spPr>
            <a:xfrm>
              <a:off x="4335603" y="5664438"/>
              <a:ext cx="506896" cy="437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4451777" y="5802293"/>
              <a:ext cx="284261" cy="181557"/>
              <a:chOff x="2220403" y="5546695"/>
              <a:chExt cx="284261" cy="181557"/>
            </a:xfrm>
          </p:grpSpPr>
          <p:sp>
            <p:nvSpPr>
              <p:cNvPr id="35" name="楕円 34"/>
              <p:cNvSpPr/>
              <p:nvPr/>
            </p:nvSpPr>
            <p:spPr>
              <a:xfrm flipH="1" flipV="1">
                <a:off x="2220403" y="555001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/>
              <p:cNvSpPr/>
              <p:nvPr/>
            </p:nvSpPr>
            <p:spPr>
              <a:xfrm flipH="1" flipV="1">
                <a:off x="2455630" y="55466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36"/>
              <p:cNvSpPr/>
              <p:nvPr/>
            </p:nvSpPr>
            <p:spPr>
              <a:xfrm flipH="1" flipV="1">
                <a:off x="2334818" y="55466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楕円 37"/>
              <p:cNvSpPr/>
              <p:nvPr/>
            </p:nvSpPr>
            <p:spPr>
              <a:xfrm flipH="1" flipV="1">
                <a:off x="2223718" y="56825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楕円 38"/>
              <p:cNvSpPr/>
              <p:nvPr/>
            </p:nvSpPr>
            <p:spPr>
              <a:xfrm flipH="1" flipV="1">
                <a:off x="2458945" y="56792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/>
              <p:cNvSpPr/>
              <p:nvPr/>
            </p:nvSpPr>
            <p:spPr>
              <a:xfrm flipH="1" flipV="1">
                <a:off x="2338133" y="56792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1" name="図 40" descr="spotligh検索　設定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6761" r="78800" b="73340"/>
          <a:stretch/>
        </p:blipFill>
        <p:spPr bwMode="auto">
          <a:xfrm>
            <a:off x="8587993" y="2737668"/>
            <a:ext cx="637259" cy="607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8533" y="3241606"/>
            <a:ext cx="617604" cy="64633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2308810" y="3216708"/>
            <a:ext cx="253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キーボードを下にしまうなどを意味します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616739" y="5850761"/>
            <a:ext cx="628994" cy="652289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71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アイコンの意味を覚えよう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4" t="88814" r="31749" b="4274"/>
          <a:stretch/>
        </p:blipFill>
        <p:spPr>
          <a:xfrm>
            <a:off x="6314487" y="1654723"/>
            <a:ext cx="1434031" cy="12830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31120" y="1827793"/>
            <a:ext cx="249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大抵ブックマークや、お気に入りを示します。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3" t="93990" r="52574" b="259"/>
          <a:stretch/>
        </p:blipFill>
        <p:spPr>
          <a:xfrm>
            <a:off x="6603067" y="3228063"/>
            <a:ext cx="912641" cy="74916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794726" y="3031474"/>
            <a:ext cx="2499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ブラウザのホームページに</a:t>
            </a:r>
            <a:r>
              <a:rPr kumimoji="1" lang="ja-JP" altLang="en-US" dirty="0" err="1"/>
              <a:t>戻るを</a:t>
            </a:r>
            <a:r>
              <a:rPr kumimoji="1" lang="ja-JP" altLang="en-US" dirty="0"/>
              <a:t>意味しています。</a:t>
            </a:r>
            <a:endParaRPr kumimoji="1" lang="en-US" altLang="ja-JP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94838" r="86778" b="-209"/>
          <a:stretch/>
        </p:blipFill>
        <p:spPr>
          <a:xfrm>
            <a:off x="6691301" y="4335413"/>
            <a:ext cx="680405" cy="53963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794723" y="4112134"/>
            <a:ext cx="249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ブラウザではひとつ前ページに戻る。文字入力画面では左にカーソルを動かす。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94838" r="86778" b="-209"/>
          <a:stretch/>
        </p:blipFill>
        <p:spPr>
          <a:xfrm rot="10800000">
            <a:off x="6691301" y="5566771"/>
            <a:ext cx="680405" cy="53963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37" y="1827793"/>
            <a:ext cx="2588913" cy="407753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831119" y="5375411"/>
            <a:ext cx="249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ブラウザではひとつ先のページに</a:t>
            </a:r>
            <a:r>
              <a:rPr lang="ja-JP" altLang="en-US" dirty="0"/>
              <a:t>進む</a:t>
            </a:r>
            <a:r>
              <a:rPr kumimoji="1" lang="ja-JP" altLang="en-US" dirty="0"/>
              <a:t>。文字入力画面では右にカーソルを動かす。</a:t>
            </a:r>
            <a:endParaRPr kumimoji="1"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32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アイコンを移動しよう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18537" y="1903927"/>
            <a:ext cx="2063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移動したいアイコンをロングタップ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移動命令の呼び出し</a:t>
            </a:r>
            <a:r>
              <a:rPr kumimoji="1" lang="en-US" altLang="ja-JP" dirty="0"/>
              <a:t>)</a:t>
            </a:r>
            <a:r>
              <a:rPr kumimoji="1" lang="ja-JP" altLang="en-US" dirty="0"/>
              <a:t>すると、アイコンの形が少し大きくなるか色が変わります。</a:t>
            </a:r>
            <a:endParaRPr kumimoji="1" lang="en-US" altLang="ja-JP" dirty="0"/>
          </a:p>
          <a:p>
            <a:r>
              <a:rPr kumimoji="1" lang="ja-JP" altLang="en-US" dirty="0"/>
              <a:t>そのまま移動したい場所にフリックし、置きたい場所で指を離します。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86" y="1905000"/>
            <a:ext cx="2329069" cy="45121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67" y="1905000"/>
            <a:ext cx="2329069" cy="451213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332491" y="1903927"/>
            <a:ext cx="2063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別画面に移動したい場合は右、ないしは左の端に移動して待つと画面が変わります。</a:t>
            </a:r>
            <a:endParaRPr kumimoji="1" lang="en-US" altLang="ja-JP" dirty="0"/>
          </a:p>
          <a:p>
            <a:r>
              <a:rPr kumimoji="1" lang="ja-JP" altLang="en-US" dirty="0"/>
              <a:t>その変わった画面にフリックし、置きたい場所で指を離します。</a:t>
            </a:r>
            <a:endParaRPr kumimoji="1" lang="en-US" altLang="ja-JP" dirty="0"/>
          </a:p>
        </p:txBody>
      </p:sp>
      <p:sp>
        <p:nvSpPr>
          <p:cNvPr id="12" name="右矢印 11"/>
          <p:cNvSpPr/>
          <p:nvPr/>
        </p:nvSpPr>
        <p:spPr>
          <a:xfrm>
            <a:off x="8360300" y="3780461"/>
            <a:ext cx="581744" cy="27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7" y="3861624"/>
            <a:ext cx="2293575" cy="2293575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2861136" y="4161068"/>
            <a:ext cx="296214" cy="425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55" y="3849097"/>
            <a:ext cx="2293575" cy="22935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093016" y="6352143"/>
            <a:ext cx="6417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005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1732</Words>
  <Application>Microsoft Office PowerPoint</Application>
  <PresentationFormat>ワイド画面</PresentationFormat>
  <Paragraphs>220</Paragraphs>
  <Slides>18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游ゴシック</vt:lpstr>
      <vt:lpstr>游ゴシック Light</vt:lpstr>
      <vt:lpstr>Arial</vt:lpstr>
      <vt:lpstr>Wingdings</vt:lpstr>
      <vt:lpstr>Office テーマ</vt:lpstr>
      <vt:lpstr>タブレット操作の基本</vt:lpstr>
      <vt:lpstr>タブレットの基本ソフト(OS)</vt:lpstr>
      <vt:lpstr>購入後最初に行うこと</vt:lpstr>
      <vt:lpstr>タップしないと何も始まらない</vt:lpstr>
      <vt:lpstr>基本操作</vt:lpstr>
      <vt:lpstr>初期画面</vt:lpstr>
      <vt:lpstr>アイコンの意味を覚えよう</vt:lpstr>
      <vt:lpstr>アイコンの意味を覚えよう</vt:lpstr>
      <vt:lpstr>アイコンを移動しよう</vt:lpstr>
      <vt:lpstr>アイコンを画面に出そう</vt:lpstr>
      <vt:lpstr>不要なアイコンを消そう</vt:lpstr>
      <vt:lpstr>文字入力を覚えよう</vt:lpstr>
      <vt:lpstr>文字入力を覚えよう</vt:lpstr>
      <vt:lpstr>文字入力を覚えよう(文字の変換)</vt:lpstr>
      <vt:lpstr>コピーを覚えよう</vt:lpstr>
      <vt:lpstr>コピーを覚えよう</vt:lpstr>
      <vt:lpstr>各種設定  マークでできること(ASUS Ver5.1.1)</vt:lpstr>
      <vt:lpstr>各種設定  マークでできること(ASUS Ver5.1.1)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高橋光夫</dc:creator>
  <cp:lastModifiedBy>高橋光夫</cp:lastModifiedBy>
  <cp:revision>260</cp:revision>
  <dcterms:created xsi:type="dcterms:W3CDTF">2016-05-21T07:22:28Z</dcterms:created>
  <dcterms:modified xsi:type="dcterms:W3CDTF">2017-05-29T11:55:20Z</dcterms:modified>
</cp:coreProperties>
</file>