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7"/>
  </p:notesMasterIdLst>
  <p:handoutMasterIdLst>
    <p:handoutMasterId r:id="rId18"/>
  </p:handoutMasterIdLst>
  <p:sldIdLst>
    <p:sldId id="361" r:id="rId2"/>
    <p:sldId id="372" r:id="rId3"/>
    <p:sldId id="373" r:id="rId4"/>
    <p:sldId id="374" r:id="rId5"/>
    <p:sldId id="375" r:id="rId6"/>
    <p:sldId id="376" r:id="rId7"/>
    <p:sldId id="363" r:id="rId8"/>
    <p:sldId id="377" r:id="rId9"/>
    <p:sldId id="378" r:id="rId10"/>
    <p:sldId id="364" r:id="rId11"/>
    <p:sldId id="379" r:id="rId12"/>
    <p:sldId id="380" r:id="rId13"/>
    <p:sldId id="382" r:id="rId14"/>
    <p:sldId id="381" r:id="rId15"/>
    <p:sldId id="383" r:id="rId16"/>
  </p:sldIdLst>
  <p:sldSz cx="12192000" cy="6858000"/>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DFDF"/>
    <a:srgbClr val="D1D1D1"/>
    <a:srgbClr val="DBDBDB"/>
    <a:srgbClr val="DEDEDE"/>
    <a:srgbClr val="D7D7D7"/>
    <a:srgbClr val="C7C7C7"/>
    <a:srgbClr val="E4E4E4"/>
    <a:srgbClr val="C4C4C4"/>
    <a:srgbClr val="E5E3E3"/>
    <a:srgbClr val="E9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7" d="100"/>
          <a:sy n="77" d="100"/>
        </p:scale>
        <p:origin x="72" y="571"/>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39381CE2-9F25-4D9E-B39E-A8EA746470A1}" type="datetimeFigureOut">
              <a:rPr kumimoji="1" lang="ja-JP" altLang="en-US" smtClean="0"/>
              <a:t>2017/4/13</a:t>
            </a:fld>
            <a:endParaRPr kumimoji="1" lang="ja-JP" altLang="en-US" dirty="0"/>
          </a:p>
        </p:txBody>
      </p:sp>
      <p:sp>
        <p:nvSpPr>
          <p:cNvPr id="4" name="フッター プレースホルダー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33AF5A1-56C7-4CA0-88D3-367A35877053}" type="slidenum">
              <a:rPr kumimoji="1" lang="ja-JP" altLang="en-US" smtClean="0"/>
              <a:t>‹#›</a:t>
            </a:fld>
            <a:endParaRPr kumimoji="1" lang="ja-JP" altLang="en-US" dirty="0"/>
          </a:p>
        </p:txBody>
      </p:sp>
    </p:spTree>
    <p:extLst>
      <p:ext uri="{BB962C8B-B14F-4D97-AF65-F5344CB8AC3E}">
        <p14:creationId xmlns:p14="http://schemas.microsoft.com/office/powerpoint/2010/main" val="25383117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6E924A1F-E7AA-4A44-8B32-351F23509504}" type="datetimeFigureOut">
              <a:rPr kumimoji="1" lang="ja-JP" altLang="en-US" smtClean="0"/>
              <a:t>2017/4/13</a:t>
            </a:fld>
            <a:endParaRPr kumimoji="1" lang="ja-JP" altLang="en-US" dirty="0"/>
          </a:p>
        </p:txBody>
      </p:sp>
      <p:sp>
        <p:nvSpPr>
          <p:cNvPr id="4" name="スライド イメージ プレースホルダー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DA84A46-CE96-4AD6-9C29-2615D4721FD6}" type="slidenum">
              <a:rPr kumimoji="1" lang="ja-JP" altLang="en-US" smtClean="0"/>
              <a:t>‹#›</a:t>
            </a:fld>
            <a:endParaRPr kumimoji="1" lang="ja-JP" altLang="en-US" dirty="0"/>
          </a:p>
        </p:txBody>
      </p:sp>
    </p:spTree>
    <p:extLst>
      <p:ext uri="{BB962C8B-B14F-4D97-AF65-F5344CB8AC3E}">
        <p14:creationId xmlns:p14="http://schemas.microsoft.com/office/powerpoint/2010/main" val="6007923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1</a:t>
            </a:fld>
            <a:endParaRPr kumimoji="1" lang="ja-JP" altLang="en-US" dirty="0"/>
          </a:p>
        </p:txBody>
      </p:sp>
    </p:spTree>
    <p:extLst>
      <p:ext uri="{BB962C8B-B14F-4D97-AF65-F5344CB8AC3E}">
        <p14:creationId xmlns:p14="http://schemas.microsoft.com/office/powerpoint/2010/main" val="3121676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4BCB5E8-4A0A-450C-9F09-534C5B731C9C}" type="datetime1">
              <a:rPr kumimoji="1" lang="ja-JP" altLang="en-US" smtClean="0"/>
              <a:t>2017/4/13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409248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FE3BB8F-4504-4F41-B1C2-E24058B2D185}" type="datetime1">
              <a:rPr kumimoji="1" lang="ja-JP" altLang="en-US" smtClean="0"/>
              <a:t>2017/4/13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4533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C975BFE-60E6-457F-8F78-8D280008A61B}" type="datetime1">
              <a:rPr kumimoji="1" lang="ja-JP" altLang="en-US" smtClean="0"/>
              <a:t>2017/4/13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265412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FB6AA2-1868-4D3F-8328-7C161E123AEA}" type="datetime1">
              <a:rPr kumimoji="1" lang="ja-JP" altLang="en-US" smtClean="0"/>
              <a:t>2017/4/13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65683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F481E78-2794-4F86-83CB-A4C867F2F95C}" type="datetime1">
              <a:rPr kumimoji="1" lang="ja-JP" altLang="en-US" smtClean="0"/>
              <a:t>2017/4/13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343458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8261F53-43D1-4002-B8D0-7C519C517586}" type="datetime1">
              <a:rPr kumimoji="1" lang="ja-JP" altLang="en-US" smtClean="0"/>
              <a:t>2017/4/13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2312591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2A6DCDD-BD3A-47AD-A650-4B3EC8D0F55B}" type="datetime1">
              <a:rPr kumimoji="1" lang="ja-JP" altLang="en-US" smtClean="0"/>
              <a:t>2017/4/13</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228572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24C58AD-102D-4581-AEF3-E89ABDEB3E59}" type="datetime1">
              <a:rPr kumimoji="1" lang="ja-JP" altLang="en-US" smtClean="0"/>
              <a:t>2017/4/13</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2354143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5D8475-516B-4ED6-9FA1-D4128D485C6C}" type="datetime1">
              <a:rPr kumimoji="1" lang="ja-JP" altLang="en-US" smtClean="0"/>
              <a:t>2017/4/13</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299151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DE177C0-B868-4981-914D-ACCC9F09CDF5}" type="datetime1">
              <a:rPr kumimoji="1" lang="ja-JP" altLang="en-US" smtClean="0"/>
              <a:t>2017/4/13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218926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382E7A-1255-4FB9-9628-FCCBF92F46E9}" type="datetime1">
              <a:rPr kumimoji="1" lang="ja-JP" altLang="en-US" smtClean="0"/>
              <a:t>2017/4/13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122811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6C869-0D39-46B3-B60A-65EB88C32E99}" type="datetime1">
              <a:rPr kumimoji="1" lang="ja-JP" altLang="en-US" smtClean="0"/>
              <a:t>2017/4/13</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42565984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98984" y="1122363"/>
            <a:ext cx="9994032" cy="1094063"/>
          </a:xfrm>
        </p:spPr>
        <p:txBody>
          <a:bodyPr>
            <a:normAutofit/>
          </a:bodyPr>
          <a:lstStyle/>
          <a:p>
            <a:r>
              <a:rPr kumimoji="1" lang="ja-JP" altLang="en-US" dirty="0"/>
              <a:t>タブレットを便利に使おう</a:t>
            </a:r>
          </a:p>
        </p:txBody>
      </p:sp>
      <p:sp>
        <p:nvSpPr>
          <p:cNvPr id="3" name="サブタイトル 2"/>
          <p:cNvSpPr>
            <a:spLocks noGrp="1"/>
          </p:cNvSpPr>
          <p:nvPr>
            <p:ph type="subTitle" idx="1"/>
          </p:nvPr>
        </p:nvSpPr>
        <p:spPr>
          <a:xfrm>
            <a:off x="2093488" y="2564279"/>
            <a:ext cx="8004669" cy="3924753"/>
          </a:xfrm>
        </p:spPr>
        <p:txBody>
          <a:bodyPr>
            <a:normAutofit fontScale="85000" lnSpcReduction="10000"/>
          </a:bodyPr>
          <a:lstStyle/>
          <a:p>
            <a:pPr algn="l"/>
            <a:r>
              <a:rPr kumimoji="1" lang="ja-JP" altLang="en-US" sz="3100" dirty="0">
                <a:latin typeface="ＭＳ ゴシック" panose="020B0609070205080204" pitchFamily="49" charset="-128"/>
                <a:ea typeface="ＭＳ ゴシック" panose="020B0609070205080204" pitchFamily="49" charset="-128"/>
              </a:rPr>
              <a:t>スマホを賢く使おう</a:t>
            </a:r>
            <a:endParaRPr kumimoji="1" lang="en-US" altLang="ja-JP" sz="3100" dirty="0">
              <a:latin typeface="ＭＳ ゴシック" panose="020B0609070205080204" pitchFamily="49" charset="-128"/>
              <a:ea typeface="ＭＳ ゴシック" panose="020B0609070205080204" pitchFamily="49" charset="-128"/>
            </a:endParaRPr>
          </a:p>
          <a:p>
            <a:pPr algn="l"/>
            <a:r>
              <a:rPr kumimoji="1" lang="ja-JP" altLang="en-US" dirty="0">
                <a:latin typeface="ＭＳ ゴシック" panose="020B0609070205080204" pitchFamily="49" charset="-128"/>
                <a:ea typeface="ＭＳ ゴシック" panose="020B0609070205080204" pitchFamily="49" charset="-128"/>
              </a:rPr>
              <a:t>　　通信料金とは何か</a:t>
            </a:r>
            <a:r>
              <a:rPr lang="en-US" altLang="ja-JP" dirty="0">
                <a:latin typeface="ＭＳ ゴシック" panose="020B0609070205080204" pitchFamily="49" charset="-128"/>
                <a:ea typeface="ＭＳ ゴシック" panose="020B0609070205080204" pitchFamily="49" charset="-128"/>
              </a:rPr>
              <a:t>------------------------------------  2</a:t>
            </a:r>
            <a:endParaRPr kumimoji="1" lang="en-US" altLang="ja-JP" dirty="0">
              <a:latin typeface="ＭＳ ゴシック" panose="020B0609070205080204" pitchFamily="49" charset="-128"/>
              <a:ea typeface="ＭＳ ゴシック" panose="020B0609070205080204" pitchFamily="49" charset="-128"/>
            </a:endParaRPr>
          </a:p>
          <a:p>
            <a:pPr algn="l"/>
            <a:r>
              <a:rPr lang="ja-JP" altLang="en-US" dirty="0">
                <a:latin typeface="ＭＳ ゴシック" panose="020B0609070205080204" pitchFamily="49" charset="-128"/>
                <a:ea typeface="ＭＳ ゴシック" panose="020B0609070205080204" pitchFamily="49" charset="-128"/>
              </a:rPr>
              <a:t>　　スマホの基本ソフト</a:t>
            </a:r>
            <a:r>
              <a:rPr lang="en-US" altLang="ja-JP" dirty="0">
                <a:latin typeface="ＭＳ ゴシック" panose="020B0609070205080204" pitchFamily="49" charset="-128"/>
                <a:ea typeface="ＭＳ ゴシック" panose="020B0609070205080204" pitchFamily="49" charset="-128"/>
              </a:rPr>
              <a:t>---------------------------------- 17</a:t>
            </a:r>
          </a:p>
          <a:p>
            <a:pPr algn="l"/>
            <a:r>
              <a:rPr lang="ja-JP" altLang="en-US" dirty="0">
                <a:latin typeface="ＭＳ ゴシック" panose="020B0609070205080204" pitchFamily="49" charset="-128"/>
                <a:ea typeface="ＭＳ ゴシック" panose="020B0609070205080204" pitchFamily="49" charset="-128"/>
              </a:rPr>
              <a:t>　　スマホの基本操作</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20</a:t>
            </a:r>
          </a:p>
          <a:p>
            <a:pPr algn="l"/>
            <a:r>
              <a:rPr kumimoji="1" lang="ja-JP" altLang="en-US" dirty="0">
                <a:latin typeface="ＭＳ ゴシック" panose="020B0609070205080204" pitchFamily="49" charset="-128"/>
                <a:ea typeface="ＭＳ ゴシック" panose="020B0609070205080204" pitchFamily="49" charset="-128"/>
              </a:rPr>
              <a:t>　　文字入力を覚えよう</a:t>
            </a:r>
            <a:r>
              <a:rPr lang="en-US" altLang="ja-JP" dirty="0">
                <a:latin typeface="ＭＳ ゴシック" panose="020B0609070205080204" pitchFamily="49" charset="-128"/>
                <a:ea typeface="ＭＳ ゴシック" panose="020B0609070205080204" pitchFamily="49" charset="-128"/>
              </a:rPr>
              <a:t> --------------------------------- 27</a:t>
            </a:r>
            <a:endParaRPr kumimoji="1" lang="en-US" altLang="ja-JP" dirty="0">
              <a:latin typeface="ＭＳ ゴシック" panose="020B0609070205080204" pitchFamily="49" charset="-128"/>
              <a:ea typeface="ＭＳ ゴシック" panose="020B0609070205080204" pitchFamily="49" charset="-128"/>
            </a:endParaRPr>
          </a:p>
          <a:p>
            <a:pPr algn="l"/>
            <a:r>
              <a:rPr lang="ja-JP" altLang="en-US" dirty="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Wi-Fi</a:t>
            </a:r>
            <a:r>
              <a:rPr lang="ja-JP" altLang="en-US" dirty="0">
                <a:latin typeface="ＭＳ ゴシック" panose="020B0609070205080204" pitchFamily="49" charset="-128"/>
                <a:ea typeface="ＭＳ ゴシック" panose="020B0609070205080204" pitchFamily="49" charset="-128"/>
              </a:rPr>
              <a:t>に繋ごう</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何をするかイメージしよう</a:t>
            </a:r>
            <a:r>
              <a:rPr lang="en-US" altLang="ja-JP" dirty="0">
                <a:latin typeface="ＭＳ ゴシック" panose="020B0609070205080204" pitchFamily="49" charset="-128"/>
                <a:ea typeface="ＭＳ ゴシック" panose="020B0609070205080204" pitchFamily="49" charset="-128"/>
              </a:rPr>
              <a:t>) ------------ 30</a:t>
            </a:r>
          </a:p>
          <a:p>
            <a:pPr algn="l"/>
            <a:r>
              <a:rPr lang="ja-JP" altLang="en-US" sz="3100" dirty="0">
                <a:latin typeface="ＭＳ ゴシック" panose="020B0609070205080204" pitchFamily="49" charset="-128"/>
                <a:ea typeface="ＭＳ ゴシック" panose="020B0609070205080204" pitchFamily="49" charset="-128"/>
              </a:rPr>
              <a:t>スマホを便利に使おう</a:t>
            </a:r>
            <a:endParaRPr lang="en-US" altLang="ja-JP" sz="3100" dirty="0">
              <a:latin typeface="ＭＳ ゴシック" panose="020B0609070205080204" pitchFamily="49" charset="-128"/>
              <a:ea typeface="ＭＳ ゴシック" panose="020B0609070205080204" pitchFamily="49" charset="-128"/>
            </a:endParaRPr>
          </a:p>
          <a:p>
            <a:pPr algn="l"/>
            <a:r>
              <a:rPr lang="ja-JP" altLang="en-US" dirty="0">
                <a:latin typeface="ＭＳ ゴシック" panose="020B0609070205080204" pitchFamily="49" charset="-128"/>
                <a:ea typeface="ＭＳ ゴシック" panose="020B0609070205080204" pitchFamily="49" charset="-128"/>
              </a:rPr>
              <a:t>　　便利な機能の紹介 </a:t>
            </a:r>
            <a:r>
              <a:rPr lang="en-US" altLang="ja-JP" dirty="0">
                <a:latin typeface="ＭＳ ゴシック" panose="020B0609070205080204" pitchFamily="49" charset="-128"/>
                <a:ea typeface="ＭＳ ゴシック" panose="020B0609070205080204" pitchFamily="49" charset="-128"/>
              </a:rPr>
              <a:t>----------------------------------- 37</a:t>
            </a:r>
          </a:p>
          <a:p>
            <a:pPr algn="l"/>
            <a:r>
              <a:rPr lang="ja-JP" altLang="en-US" dirty="0">
                <a:latin typeface="ＭＳ ゴシック" panose="020B0609070205080204" pitchFamily="49" charset="-128"/>
                <a:ea typeface="ＭＳ ゴシック" panose="020B0609070205080204" pitchFamily="49" charset="-128"/>
              </a:rPr>
              <a:t>    アプリのダウンロード </a:t>
            </a:r>
            <a:r>
              <a:rPr lang="en-US" altLang="ja-JP" dirty="0">
                <a:latin typeface="ＭＳ ゴシック" panose="020B0609070205080204" pitchFamily="49" charset="-128"/>
                <a:ea typeface="ＭＳ ゴシック" panose="020B0609070205080204" pitchFamily="49" charset="-128"/>
              </a:rPr>
              <a:t>------------------------------- </a:t>
            </a:r>
          </a:p>
          <a:p>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1</a:t>
            </a:fld>
            <a:endParaRPr kumimoji="1" lang="ja-JP" altLang="en-US" dirty="0"/>
          </a:p>
        </p:txBody>
      </p:sp>
      <p:sp>
        <p:nvSpPr>
          <p:cNvPr id="5" name="テキスト ボックス 4"/>
          <p:cNvSpPr txBox="1"/>
          <p:nvPr/>
        </p:nvSpPr>
        <p:spPr>
          <a:xfrm>
            <a:off x="11093016" y="6352143"/>
            <a:ext cx="505426" cy="369332"/>
          </a:xfrm>
          <a:prstGeom prst="rect">
            <a:avLst/>
          </a:prstGeom>
          <a:solidFill>
            <a:schemeClr val="bg1">
              <a:lumMod val="75000"/>
            </a:schemeClr>
          </a:solidFill>
        </p:spPr>
        <p:txBody>
          <a:bodyPr wrap="square" rtlCol="0">
            <a:spAutoFit/>
          </a:bodyPr>
          <a:lstStyle/>
          <a:p>
            <a:r>
              <a:rPr kumimoji="1" lang="ja-JP" altLang="en-US" dirty="0"/>
              <a:t>１</a:t>
            </a:r>
          </a:p>
        </p:txBody>
      </p:sp>
    </p:spTree>
    <p:extLst>
      <p:ext uri="{BB962C8B-B14F-4D97-AF65-F5344CB8AC3E}">
        <p14:creationId xmlns:p14="http://schemas.microsoft.com/office/powerpoint/2010/main" val="347644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地図</a:t>
            </a:r>
          </a:p>
        </p:txBody>
      </p:sp>
      <p:sp>
        <p:nvSpPr>
          <p:cNvPr id="3" name="コンテンツ プレースホルダー 2"/>
          <p:cNvSpPr>
            <a:spLocks noGrp="1"/>
          </p:cNvSpPr>
          <p:nvPr>
            <p:ph idx="1"/>
          </p:nvPr>
        </p:nvSpPr>
        <p:spPr>
          <a:xfrm>
            <a:off x="838200" y="1690688"/>
            <a:ext cx="10515600" cy="4797661"/>
          </a:xfrm>
        </p:spPr>
        <p:txBody>
          <a:bodyPr>
            <a:normAutofit fontScale="92500" lnSpcReduction="10000"/>
          </a:bodyPr>
          <a:lstStyle/>
          <a:p>
            <a:pPr marL="0" indent="0">
              <a:lnSpc>
                <a:spcPct val="120000"/>
              </a:lnSpc>
              <a:buNone/>
            </a:pPr>
            <a:r>
              <a:rPr lang="en-US" altLang="ja-JP" dirty="0"/>
              <a:t>Google</a:t>
            </a:r>
            <a:r>
              <a:rPr lang="ja-JP" altLang="en-US" dirty="0"/>
              <a:t> </a:t>
            </a:r>
            <a:r>
              <a:rPr lang="en-US" altLang="ja-JP" dirty="0"/>
              <a:t>Map</a:t>
            </a:r>
            <a:r>
              <a:rPr lang="ja-JP" altLang="en-US" dirty="0"/>
              <a:t>から検索する方法です。</a:t>
            </a:r>
            <a:r>
              <a:rPr lang="en-US" altLang="ja-JP" sz="1700" dirty="0"/>
              <a:t>(Yahoo</a:t>
            </a:r>
            <a:r>
              <a:rPr lang="ja-JP" altLang="en-US" sz="1700" dirty="0"/>
              <a:t>地図アプリでも似たようなことができます</a:t>
            </a:r>
            <a:r>
              <a:rPr lang="en-US" altLang="ja-JP" sz="1700" dirty="0"/>
              <a:t>)</a:t>
            </a:r>
          </a:p>
          <a:p>
            <a:pPr marL="0" indent="0">
              <a:lnSpc>
                <a:spcPct val="120000"/>
              </a:lnSpc>
              <a:buNone/>
            </a:pPr>
            <a:r>
              <a:rPr lang="en-US" altLang="ja-JP" sz="2000" dirty="0"/>
              <a:t>(GPS</a:t>
            </a:r>
            <a:r>
              <a:rPr lang="ja-JP" altLang="en-US" sz="2000" dirty="0"/>
              <a:t>が</a:t>
            </a:r>
            <a:r>
              <a:rPr lang="en-US" altLang="ja-JP" sz="2000" dirty="0"/>
              <a:t>ON</a:t>
            </a:r>
            <a:r>
              <a:rPr lang="ja-JP" altLang="en-US" sz="2000" dirty="0"/>
              <a:t>であることが必要です</a:t>
            </a:r>
            <a:r>
              <a:rPr lang="en-US" altLang="ja-JP" sz="2000" dirty="0"/>
              <a:t>)</a:t>
            </a:r>
          </a:p>
          <a:p>
            <a:pPr marL="971550" lvl="1" indent="-514350">
              <a:lnSpc>
                <a:spcPct val="120000"/>
              </a:lnSpc>
              <a:buFont typeface="+mj-lt"/>
              <a:buAutoNum type="arabicPeriod"/>
            </a:pPr>
            <a:r>
              <a:rPr lang="en-US" altLang="ja-JP" dirty="0"/>
              <a:t>Google</a:t>
            </a:r>
            <a:r>
              <a:rPr lang="ja-JP" altLang="en-US" dirty="0"/>
              <a:t> </a:t>
            </a:r>
            <a:r>
              <a:rPr lang="en-US" altLang="ja-JP" dirty="0"/>
              <a:t>Map</a:t>
            </a:r>
            <a:r>
              <a:rPr lang="ja-JP" altLang="en-US" dirty="0"/>
              <a:t>アプリを開く。</a:t>
            </a:r>
            <a:endParaRPr lang="en-US" altLang="ja-JP" dirty="0"/>
          </a:p>
          <a:p>
            <a:pPr marL="971550" lvl="1" indent="-514350">
              <a:lnSpc>
                <a:spcPct val="120000"/>
              </a:lnSpc>
              <a:buFont typeface="+mj-lt"/>
              <a:buAutoNum type="arabicPeriod"/>
            </a:pPr>
            <a:r>
              <a:rPr lang="ja-JP" altLang="en-US" dirty="0"/>
              <a:t>現在地を確認する</a:t>
            </a:r>
            <a:r>
              <a:rPr lang="ja-JP" altLang="en-US" dirty="0" err="1"/>
              <a:t>。。</a:t>
            </a:r>
            <a:endParaRPr lang="en-US" altLang="ja-JP" dirty="0"/>
          </a:p>
          <a:p>
            <a:pPr marL="971550" lvl="1" indent="-514350">
              <a:lnSpc>
                <a:spcPct val="120000"/>
              </a:lnSpc>
              <a:buFont typeface="+mj-lt"/>
              <a:buAutoNum type="arabicPeriod"/>
            </a:pPr>
            <a:r>
              <a:rPr lang="ja-JP" altLang="en-US" dirty="0"/>
              <a:t>「経路」をタップして、一番上の窓が「現在地」になっていることを確認する。</a:t>
            </a:r>
            <a:endParaRPr lang="en-US" altLang="ja-JP" dirty="0"/>
          </a:p>
          <a:p>
            <a:pPr marL="971550" lvl="1" indent="-514350">
              <a:lnSpc>
                <a:spcPct val="120000"/>
              </a:lnSpc>
              <a:buFont typeface="+mj-lt"/>
              <a:buAutoNum type="arabicPeriod"/>
            </a:pPr>
            <a:r>
              <a:rPr lang="ja-JP" altLang="en-US" dirty="0"/>
              <a:t>「目的地を入力」の窓をタップする。</a:t>
            </a:r>
            <a:endParaRPr lang="en-US" altLang="ja-JP" dirty="0"/>
          </a:p>
          <a:p>
            <a:pPr marL="971550" lvl="1" indent="-514350">
              <a:lnSpc>
                <a:spcPct val="120000"/>
              </a:lnSpc>
              <a:buFont typeface="+mj-lt"/>
              <a:buAutoNum type="arabicPeriod"/>
            </a:pPr>
            <a:r>
              <a:rPr lang="ja-JP" altLang="en-US" dirty="0"/>
              <a:t>目的地の名前を入力する。</a:t>
            </a:r>
            <a:endParaRPr lang="en-US" altLang="ja-JP" dirty="0"/>
          </a:p>
          <a:p>
            <a:pPr marL="971550" lvl="1" indent="-514350">
              <a:lnSpc>
                <a:spcPct val="120000"/>
              </a:lnSpc>
              <a:buFont typeface="+mj-lt"/>
              <a:buAutoNum type="arabicPeriod"/>
            </a:pPr>
            <a:r>
              <a:rPr lang="ja-JP" altLang="en-US" dirty="0"/>
              <a:t>「車」「電車」「歩き」の絵を選択する。</a:t>
            </a:r>
            <a:endParaRPr lang="en-US" altLang="ja-JP" dirty="0"/>
          </a:p>
          <a:p>
            <a:pPr marL="971550" lvl="1" indent="-514350">
              <a:lnSpc>
                <a:spcPct val="120000"/>
              </a:lnSpc>
              <a:buFont typeface="+mj-lt"/>
              <a:buAutoNum type="arabicPeriod"/>
            </a:pPr>
            <a:r>
              <a:rPr lang="ja-JP" altLang="en-US" dirty="0"/>
              <a:t>地図上に表示されたルートを見る。</a:t>
            </a:r>
            <a:endParaRPr lang="en-US" altLang="ja-JP" dirty="0"/>
          </a:p>
          <a:p>
            <a:pPr marL="457200" lvl="1" indent="0">
              <a:lnSpc>
                <a:spcPct val="120000"/>
              </a:lnSpc>
              <a:buNone/>
            </a:pPr>
            <a:r>
              <a:rPr lang="en-US" altLang="ja-JP" sz="2100" dirty="0"/>
              <a:t>(Android</a:t>
            </a:r>
            <a:r>
              <a:rPr lang="ja-JP" altLang="en-US" sz="2100" dirty="0"/>
              <a:t>は予定表から</a:t>
            </a:r>
            <a:r>
              <a:rPr lang="en-US" altLang="ja-JP" sz="2100" dirty="0"/>
              <a:t>Google</a:t>
            </a:r>
            <a:r>
              <a:rPr lang="ja-JP" altLang="en-US" sz="2100" dirty="0"/>
              <a:t>マップを呼び出すこともできます</a:t>
            </a:r>
            <a:r>
              <a:rPr lang="en-US" altLang="ja-JP" sz="2100" dirty="0"/>
              <a:t>)</a:t>
            </a:r>
          </a:p>
          <a:p>
            <a:pPr marL="971550" lvl="1" indent="-514350">
              <a:buFont typeface="+mj-lt"/>
              <a:buAutoNum type="arabicPeriod"/>
            </a:pPr>
            <a:endParaRPr lang="en-US" altLang="ja-JP" dirty="0"/>
          </a:p>
          <a:p>
            <a:pPr marL="971550" lvl="1" indent="-514350">
              <a:buFont typeface="+mj-lt"/>
              <a:buAutoNum type="arabicPeriod"/>
            </a:pP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10</a:t>
            </a:fld>
            <a:endParaRPr kumimoji="1" lang="ja-JP" altLang="en-US" dirty="0"/>
          </a:p>
        </p:txBody>
      </p:sp>
      <p:sp>
        <p:nvSpPr>
          <p:cNvPr id="5" name="テキスト ボックス 4"/>
          <p:cNvSpPr txBox="1"/>
          <p:nvPr/>
        </p:nvSpPr>
        <p:spPr>
          <a:xfrm>
            <a:off x="11093016" y="6352143"/>
            <a:ext cx="641784" cy="369332"/>
          </a:xfrm>
          <a:prstGeom prst="rect">
            <a:avLst/>
          </a:prstGeom>
          <a:solidFill>
            <a:schemeClr val="bg1">
              <a:lumMod val="75000"/>
            </a:schemeClr>
          </a:solidFill>
        </p:spPr>
        <p:txBody>
          <a:bodyPr wrap="square" rtlCol="0">
            <a:spAutoFit/>
          </a:bodyPr>
          <a:lstStyle/>
          <a:p>
            <a:r>
              <a:rPr kumimoji="1" lang="en-US" altLang="ja-JP" dirty="0"/>
              <a:t>39</a:t>
            </a:r>
            <a:endParaRPr kumimoji="1" lang="ja-JP" altLang="en-US" dirty="0"/>
          </a:p>
        </p:txBody>
      </p:sp>
    </p:spTree>
    <p:extLst>
      <p:ext uri="{BB962C8B-B14F-4D97-AF65-F5344CB8AC3E}">
        <p14:creationId xmlns:p14="http://schemas.microsoft.com/office/powerpoint/2010/main" val="297700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441088"/>
            <a:ext cx="10515600" cy="1325563"/>
          </a:xfrm>
        </p:spPr>
        <p:txBody>
          <a:bodyPr/>
          <a:lstStyle/>
          <a:p>
            <a:r>
              <a:rPr kumimoji="1" lang="ja-JP" altLang="en-US" dirty="0"/>
              <a:t>カレンダーの使い方と地図の連動</a:t>
            </a:r>
          </a:p>
        </p:txBody>
      </p:sp>
      <p:sp>
        <p:nvSpPr>
          <p:cNvPr id="3" name="コンテンツ プレースホルダー 2"/>
          <p:cNvSpPr>
            <a:spLocks noGrp="1"/>
          </p:cNvSpPr>
          <p:nvPr>
            <p:ph idx="1"/>
          </p:nvPr>
        </p:nvSpPr>
        <p:spPr>
          <a:xfrm>
            <a:off x="974558" y="1617078"/>
            <a:ext cx="10515600" cy="612775"/>
          </a:xfrm>
        </p:spPr>
        <p:txBody>
          <a:bodyPr>
            <a:normAutofit fontScale="85000" lnSpcReduction="20000"/>
          </a:bodyPr>
          <a:lstStyle/>
          <a:p>
            <a:r>
              <a:rPr kumimoji="1" lang="ja-JP" altLang="en-US" sz="2000" dirty="0"/>
              <a:t>自分の予定表を作ることができます。</a:t>
            </a:r>
            <a:endParaRPr kumimoji="1" lang="en-US" altLang="ja-JP" sz="2000" dirty="0"/>
          </a:p>
          <a:p>
            <a:r>
              <a:rPr kumimoji="1" lang="ja-JP" altLang="en-US" sz="2000" dirty="0"/>
              <a:t>その予定表に書き込んだ目的地をタップ</a:t>
            </a:r>
            <a:r>
              <a:rPr lang="ja-JP" altLang="en-US" sz="2000" dirty="0"/>
              <a:t>するとその周辺の地図が開きます。</a:t>
            </a:r>
            <a:endParaRPr kumimoji="1" lang="ja-JP" altLang="en-US" sz="2000" dirty="0"/>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11</a:t>
            </a:fld>
            <a:endParaRPr kumimoji="1" lang="ja-JP" altLang="en-US"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659" y="2820960"/>
            <a:ext cx="1952940" cy="3022183"/>
          </a:xfrm>
          <a:prstGeom prst="rect">
            <a:avLst/>
          </a:prstGeom>
        </p:spPr>
      </p:pic>
      <p:sp>
        <p:nvSpPr>
          <p:cNvPr id="7" name="吹き出し: 線 6"/>
          <p:cNvSpPr/>
          <p:nvPr/>
        </p:nvSpPr>
        <p:spPr>
          <a:xfrm>
            <a:off x="4892841" y="2900382"/>
            <a:ext cx="150303" cy="151435"/>
          </a:xfrm>
          <a:prstGeom prst="borderCallout1">
            <a:avLst>
              <a:gd name="adj1" fmla="val 18750"/>
              <a:gd name="adj2" fmla="val -8333"/>
              <a:gd name="adj3" fmla="val -11412"/>
              <a:gd name="adj4" fmla="val -17326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コンテンツ プレースホルダー 2"/>
          <p:cNvSpPr txBox="1">
            <a:spLocks/>
          </p:cNvSpPr>
          <p:nvPr/>
        </p:nvSpPr>
        <p:spPr>
          <a:xfrm>
            <a:off x="2740760" y="2603652"/>
            <a:ext cx="1808921" cy="2785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今見えている画面がこの画面と違う時は、このマークをタップして開いた画面から、スケジュールや、週、月を選びます</a:t>
            </a:r>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1628" y="2820959"/>
            <a:ext cx="1952940" cy="3022183"/>
          </a:xfrm>
          <a:prstGeom prst="rect">
            <a:avLst/>
          </a:prstGeom>
        </p:spPr>
      </p:pic>
      <p:sp>
        <p:nvSpPr>
          <p:cNvPr id="10" name="吹き出し: 線 9"/>
          <p:cNvSpPr/>
          <p:nvPr/>
        </p:nvSpPr>
        <p:spPr>
          <a:xfrm>
            <a:off x="9071810" y="5429097"/>
            <a:ext cx="362757" cy="256674"/>
          </a:xfrm>
          <a:prstGeom prst="borderCallout1">
            <a:avLst>
              <a:gd name="adj1" fmla="val 40877"/>
              <a:gd name="adj2" fmla="val 105208"/>
              <a:gd name="adj3" fmla="val -573796"/>
              <a:gd name="adj4" fmla="val 261615"/>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2"/>
          <p:cNvSpPr txBox="1">
            <a:spLocks/>
          </p:cNvSpPr>
          <p:nvPr/>
        </p:nvSpPr>
        <p:spPr>
          <a:xfrm>
            <a:off x="10015854" y="3197210"/>
            <a:ext cx="1808921" cy="2785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スケジュール追加する時には、このマークをタップします</a:t>
            </a:r>
          </a:p>
        </p:txBody>
      </p:sp>
      <p:pic>
        <p:nvPicPr>
          <p:cNvPr id="13" name="図 12"/>
          <p:cNvPicPr>
            <a:picLocks noChangeAspect="1"/>
          </p:cNvPicPr>
          <p:nvPr/>
        </p:nvPicPr>
        <p:blipFill rotWithShape="1">
          <a:blip r:embed="rId3">
            <a:extLst>
              <a:ext uri="{28A0092B-C50C-407E-A947-70E740481C1C}">
                <a14:useLocalDpi xmlns:a14="http://schemas.microsoft.com/office/drawing/2010/main" val="0"/>
              </a:ext>
            </a:extLst>
          </a:blip>
          <a:srcRect l="19578" t="9941" r="66031" b="80586"/>
          <a:stretch/>
        </p:blipFill>
        <p:spPr>
          <a:xfrm>
            <a:off x="1090863" y="2821737"/>
            <a:ext cx="633663" cy="649707"/>
          </a:xfrm>
          <a:prstGeom prst="rect">
            <a:avLst/>
          </a:prstGeom>
        </p:spPr>
      </p:pic>
      <p:sp>
        <p:nvSpPr>
          <p:cNvPr id="14" name="コンテンツ プレースホルダー 2"/>
          <p:cNvSpPr txBox="1">
            <a:spLocks/>
          </p:cNvSpPr>
          <p:nvPr/>
        </p:nvSpPr>
        <p:spPr>
          <a:xfrm>
            <a:off x="697832" y="3571010"/>
            <a:ext cx="1614322" cy="8726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カレンダーをタップします</a:t>
            </a:r>
          </a:p>
        </p:txBody>
      </p:sp>
    </p:spTree>
    <p:extLst>
      <p:ext uri="{BB962C8B-B14F-4D97-AF65-F5344CB8AC3E}">
        <p14:creationId xmlns:p14="http://schemas.microsoft.com/office/powerpoint/2010/main" val="1892541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カレンダーの使い方と地図の連動</a:t>
            </a:r>
            <a:endParaRPr kumimoji="1" lang="ja-JP" altLang="en-US" dirty="0"/>
          </a:p>
        </p:txBody>
      </p:sp>
      <p:sp>
        <p:nvSpPr>
          <p:cNvPr id="4" name="スライド番号プレースホルダー 3"/>
          <p:cNvSpPr>
            <a:spLocks noGrp="1"/>
          </p:cNvSpPr>
          <p:nvPr>
            <p:ph type="sldNum" sz="quarter" idx="12"/>
          </p:nvPr>
        </p:nvSpPr>
        <p:spPr>
          <a:xfrm>
            <a:off x="8362122" y="6406805"/>
            <a:ext cx="2743200" cy="365125"/>
          </a:xfrm>
        </p:spPr>
        <p:txBody>
          <a:bodyPr/>
          <a:lstStyle/>
          <a:p>
            <a:fld id="{FA323403-0A29-4BFE-B3B9-75B58A42F840}" type="slidenum">
              <a:rPr kumimoji="1" lang="ja-JP" altLang="en-US" smtClean="0"/>
              <a:t>12</a:t>
            </a:fld>
            <a:endParaRPr kumimoji="1" lang="ja-JP" altLang="en-US"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00990"/>
            <a:ext cx="2137611" cy="3299807"/>
          </a:xfrm>
          <a:prstGeom prst="rect">
            <a:avLst/>
          </a:prstGeom>
        </p:spPr>
      </p:pic>
      <p:sp>
        <p:nvSpPr>
          <p:cNvPr id="8" name="コンテンツ プレースホルダー 2"/>
          <p:cNvSpPr txBox="1">
            <a:spLocks/>
          </p:cNvSpPr>
          <p:nvPr/>
        </p:nvSpPr>
        <p:spPr>
          <a:xfrm>
            <a:off x="838200" y="5411099"/>
            <a:ext cx="1884947" cy="3354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タップします</a:t>
            </a: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2286" y="1900989"/>
            <a:ext cx="2137805" cy="3299807"/>
          </a:xfrm>
          <a:prstGeom prst="rect">
            <a:avLst/>
          </a:prstGeom>
        </p:spPr>
      </p:pic>
      <p:sp>
        <p:nvSpPr>
          <p:cNvPr id="11" name="吹き出し: 線 10"/>
          <p:cNvSpPr/>
          <p:nvPr/>
        </p:nvSpPr>
        <p:spPr>
          <a:xfrm>
            <a:off x="2573089" y="4739285"/>
            <a:ext cx="362757" cy="257829"/>
          </a:xfrm>
          <a:prstGeom prst="borderCallout1">
            <a:avLst>
              <a:gd name="adj1" fmla="val 96875"/>
              <a:gd name="adj2" fmla="val 41085"/>
              <a:gd name="adj3" fmla="val 219508"/>
              <a:gd name="adj4" fmla="val -280113"/>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線 6"/>
          <p:cNvSpPr/>
          <p:nvPr/>
        </p:nvSpPr>
        <p:spPr>
          <a:xfrm>
            <a:off x="6612485" y="2590799"/>
            <a:ext cx="954505" cy="208548"/>
          </a:xfrm>
          <a:prstGeom prst="borderCallout1">
            <a:avLst>
              <a:gd name="adj1" fmla="val 96875"/>
              <a:gd name="adj2" fmla="val 41085"/>
              <a:gd name="adj3" fmla="val 1297844"/>
              <a:gd name="adj4" fmla="val 2944"/>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コンテンツ プレースホルダー 2"/>
          <p:cNvSpPr txBox="1">
            <a:spLocks/>
          </p:cNvSpPr>
          <p:nvPr/>
        </p:nvSpPr>
        <p:spPr>
          <a:xfrm>
            <a:off x="6315707" y="5411098"/>
            <a:ext cx="1884947" cy="3354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予定日をタップします</a:t>
            </a:r>
          </a:p>
        </p:txBody>
      </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993" y="1900989"/>
            <a:ext cx="2122785" cy="3299807"/>
          </a:xfrm>
          <a:prstGeom prst="rect">
            <a:avLst/>
          </a:prstGeom>
        </p:spPr>
      </p:pic>
      <p:sp>
        <p:nvSpPr>
          <p:cNvPr id="15" name="コンテンツ プレースホルダー 2"/>
          <p:cNvSpPr txBox="1">
            <a:spLocks/>
          </p:cNvSpPr>
          <p:nvPr/>
        </p:nvSpPr>
        <p:spPr>
          <a:xfrm>
            <a:off x="8938592" y="5406512"/>
            <a:ext cx="2514600" cy="7685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予定したい日をタップします</a:t>
            </a:r>
            <a:endParaRPr lang="en-US" altLang="ja-JP" sz="2000" dirty="0"/>
          </a:p>
          <a:p>
            <a:pPr marL="0" indent="0">
              <a:buNone/>
            </a:pPr>
            <a:r>
              <a:rPr lang="ja-JP" altLang="en-US" sz="2000" dirty="0"/>
              <a:t>月を変えたい時はスワイプします</a:t>
            </a:r>
          </a:p>
        </p:txBody>
      </p:sp>
      <p:sp>
        <p:nvSpPr>
          <p:cNvPr id="16" name="吹き出し: 線 15"/>
          <p:cNvSpPr/>
          <p:nvPr/>
        </p:nvSpPr>
        <p:spPr>
          <a:xfrm>
            <a:off x="9941222" y="3814970"/>
            <a:ext cx="184485" cy="155450"/>
          </a:xfrm>
          <a:prstGeom prst="borderCallout1">
            <a:avLst>
              <a:gd name="adj1" fmla="val 96875"/>
              <a:gd name="adj2" fmla="val 41085"/>
              <a:gd name="adj3" fmla="val 993410"/>
              <a:gd name="adj4" fmla="val -310098"/>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上下 16"/>
          <p:cNvSpPr/>
          <p:nvPr/>
        </p:nvSpPr>
        <p:spPr>
          <a:xfrm>
            <a:off x="10426322" y="3500437"/>
            <a:ext cx="216568" cy="296779"/>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2523" y="1900990"/>
            <a:ext cx="2096353" cy="3284514"/>
          </a:xfrm>
          <a:prstGeom prst="rect">
            <a:avLst/>
          </a:prstGeom>
        </p:spPr>
      </p:pic>
      <p:sp>
        <p:nvSpPr>
          <p:cNvPr id="22" name="吹き出し: 線 21"/>
          <p:cNvSpPr/>
          <p:nvPr/>
        </p:nvSpPr>
        <p:spPr>
          <a:xfrm>
            <a:off x="3662523" y="2157062"/>
            <a:ext cx="1332312" cy="243755"/>
          </a:xfrm>
          <a:prstGeom prst="borderCallout1">
            <a:avLst>
              <a:gd name="adj1" fmla="val 114686"/>
              <a:gd name="adj2" fmla="val 3896"/>
              <a:gd name="adj3" fmla="val 1281737"/>
              <a:gd name="adj4" fmla="val 3510"/>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コンテンツ プレースホルダー 2"/>
          <p:cNvSpPr txBox="1">
            <a:spLocks/>
          </p:cNvSpPr>
          <p:nvPr/>
        </p:nvSpPr>
        <p:spPr>
          <a:xfrm>
            <a:off x="3506599" y="5411099"/>
            <a:ext cx="2252277" cy="945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ここをタップして、予定の名前を入力します</a:t>
            </a:r>
          </a:p>
        </p:txBody>
      </p:sp>
    </p:spTree>
    <p:extLst>
      <p:ext uri="{BB962C8B-B14F-4D97-AF65-F5344CB8AC3E}">
        <p14:creationId xmlns:p14="http://schemas.microsoft.com/office/powerpoint/2010/main" val="3131446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2053" y="1934337"/>
            <a:ext cx="2096353" cy="3284514"/>
          </a:xfrm>
          <a:prstGeom prst="rect">
            <a:avLst/>
          </a:prstGeom>
        </p:spPr>
      </p:pic>
      <p:sp>
        <p:nvSpPr>
          <p:cNvPr id="2" name="タイトル 1"/>
          <p:cNvSpPr>
            <a:spLocks noGrp="1"/>
          </p:cNvSpPr>
          <p:nvPr>
            <p:ph type="title"/>
          </p:nvPr>
        </p:nvSpPr>
        <p:spPr/>
        <p:txBody>
          <a:bodyPr/>
          <a:lstStyle/>
          <a:p>
            <a:r>
              <a:rPr lang="ja-JP" altLang="en-US" dirty="0"/>
              <a:t>カレンダーの使い方と地図の連動</a:t>
            </a:r>
            <a:endParaRPr kumimoji="1" lang="ja-JP" altLang="en-US" dirty="0"/>
          </a:p>
        </p:txBody>
      </p:sp>
      <p:sp>
        <p:nvSpPr>
          <p:cNvPr id="4" name="スライド番号プレースホルダー 3"/>
          <p:cNvSpPr>
            <a:spLocks noGrp="1"/>
          </p:cNvSpPr>
          <p:nvPr>
            <p:ph type="sldNum" sz="quarter" idx="12"/>
          </p:nvPr>
        </p:nvSpPr>
        <p:spPr>
          <a:xfrm>
            <a:off x="5823733" y="5471955"/>
            <a:ext cx="2743200" cy="365125"/>
          </a:xfrm>
        </p:spPr>
        <p:txBody>
          <a:bodyPr/>
          <a:lstStyle/>
          <a:p>
            <a:fld id="{FA323403-0A29-4BFE-B3B9-75B58A42F840}" type="slidenum">
              <a:rPr kumimoji="1" lang="ja-JP" altLang="en-US" smtClean="0"/>
              <a:t>13</a:t>
            </a:fld>
            <a:endParaRPr kumimoji="1" lang="ja-JP" altLang="en-US" dirty="0"/>
          </a:p>
        </p:txBody>
      </p:sp>
      <p:sp>
        <p:nvSpPr>
          <p:cNvPr id="8" name="コンテンツ プレースホルダー 2"/>
          <p:cNvSpPr txBox="1">
            <a:spLocks/>
          </p:cNvSpPr>
          <p:nvPr/>
        </p:nvSpPr>
        <p:spPr>
          <a:xfrm>
            <a:off x="3782558" y="5444445"/>
            <a:ext cx="1884947" cy="945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予定時間をタップし</a:t>
            </a:r>
            <a:r>
              <a:rPr lang="en-US" altLang="ja-JP" sz="2000" dirty="0"/>
              <a:t>OK</a:t>
            </a:r>
            <a:r>
              <a:rPr lang="ja-JP" altLang="en-US" sz="2000" dirty="0"/>
              <a:t>をタップします</a:t>
            </a:r>
          </a:p>
        </p:txBody>
      </p:sp>
      <p:sp>
        <p:nvSpPr>
          <p:cNvPr id="7" name="吹き出し: 線 6"/>
          <p:cNvSpPr/>
          <p:nvPr/>
        </p:nvSpPr>
        <p:spPr>
          <a:xfrm>
            <a:off x="6625438" y="2811083"/>
            <a:ext cx="1941495" cy="220352"/>
          </a:xfrm>
          <a:prstGeom prst="borderCallout1">
            <a:avLst>
              <a:gd name="adj1" fmla="val 96875"/>
              <a:gd name="adj2" fmla="val 41085"/>
              <a:gd name="adj3" fmla="val 1256993"/>
              <a:gd name="adj4" fmla="val -12919"/>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コンテンツ プレースホルダー 2"/>
          <p:cNvSpPr txBox="1">
            <a:spLocks/>
          </p:cNvSpPr>
          <p:nvPr/>
        </p:nvSpPr>
        <p:spPr>
          <a:xfrm>
            <a:off x="6329254" y="5439939"/>
            <a:ext cx="2622884" cy="13103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終了日と終了時間を入力します。終日の場合は終日をタップします</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9117" y="1934337"/>
            <a:ext cx="2121034" cy="3284514"/>
          </a:xfrm>
          <a:prstGeom prst="rect">
            <a:avLst/>
          </a:prstGeom>
        </p:spPr>
      </p:pic>
      <p:sp>
        <p:nvSpPr>
          <p:cNvPr id="21" name="吹き出し: 線 20"/>
          <p:cNvSpPr/>
          <p:nvPr/>
        </p:nvSpPr>
        <p:spPr>
          <a:xfrm>
            <a:off x="4392313" y="2915357"/>
            <a:ext cx="281447" cy="228937"/>
          </a:xfrm>
          <a:prstGeom prst="borderCallout1">
            <a:avLst>
              <a:gd name="adj1" fmla="val 96875"/>
              <a:gd name="adj2" fmla="val 41085"/>
              <a:gd name="adj3" fmla="val 1072090"/>
              <a:gd name="adj4" fmla="val 1000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吹き出し: 線 21"/>
          <p:cNvSpPr/>
          <p:nvPr/>
        </p:nvSpPr>
        <p:spPr>
          <a:xfrm flipH="1">
            <a:off x="5033121" y="3419485"/>
            <a:ext cx="352599" cy="228600"/>
          </a:xfrm>
          <a:prstGeom prst="borderCallout1">
            <a:avLst>
              <a:gd name="adj1" fmla="val 96875"/>
              <a:gd name="adj2" fmla="val 41085"/>
              <a:gd name="adj3" fmla="val 858713"/>
              <a:gd name="adj4" fmla="val 27073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吹き出し: 線 22"/>
          <p:cNvSpPr/>
          <p:nvPr/>
        </p:nvSpPr>
        <p:spPr>
          <a:xfrm>
            <a:off x="5033121" y="4060673"/>
            <a:ext cx="246933" cy="186865"/>
          </a:xfrm>
          <a:prstGeom prst="borderCallout1">
            <a:avLst>
              <a:gd name="adj1" fmla="val 96875"/>
              <a:gd name="adj2" fmla="val 41085"/>
              <a:gd name="adj3" fmla="val 702129"/>
              <a:gd name="adj4" fmla="val -238558"/>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吹き出し: 線 23"/>
          <p:cNvSpPr/>
          <p:nvPr/>
        </p:nvSpPr>
        <p:spPr>
          <a:xfrm>
            <a:off x="8341656" y="2467099"/>
            <a:ext cx="246933" cy="186865"/>
          </a:xfrm>
          <a:prstGeom prst="borderCallout1">
            <a:avLst>
              <a:gd name="adj1" fmla="val 96875"/>
              <a:gd name="adj2" fmla="val 41085"/>
              <a:gd name="adj3" fmla="val 1835050"/>
              <a:gd name="adj4" fmla="val -178183"/>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10" y="1919044"/>
            <a:ext cx="2137805" cy="3299807"/>
          </a:xfrm>
          <a:prstGeom prst="rect">
            <a:avLst/>
          </a:prstGeom>
        </p:spPr>
      </p:pic>
      <p:sp>
        <p:nvSpPr>
          <p:cNvPr id="41" name="吹き出し: 線 40"/>
          <p:cNvSpPr/>
          <p:nvPr/>
        </p:nvSpPr>
        <p:spPr>
          <a:xfrm>
            <a:off x="2705730" y="2608854"/>
            <a:ext cx="477253" cy="208548"/>
          </a:xfrm>
          <a:prstGeom prst="borderCallout1">
            <a:avLst>
              <a:gd name="adj1" fmla="val 96875"/>
              <a:gd name="adj2" fmla="val 41085"/>
              <a:gd name="adj3" fmla="val 1340737"/>
              <a:gd name="adj4" fmla="val -276120"/>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コンテンツ プレースホルダー 2"/>
          <p:cNvSpPr txBox="1">
            <a:spLocks/>
          </p:cNvSpPr>
          <p:nvPr/>
        </p:nvSpPr>
        <p:spPr>
          <a:xfrm>
            <a:off x="1059410" y="5424232"/>
            <a:ext cx="1884947" cy="3354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タップします</a:t>
            </a:r>
          </a:p>
        </p:txBody>
      </p:sp>
    </p:spTree>
    <p:extLst>
      <p:ext uri="{BB962C8B-B14F-4D97-AF65-F5344CB8AC3E}">
        <p14:creationId xmlns:p14="http://schemas.microsoft.com/office/powerpoint/2010/main" val="655335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377" y="1858181"/>
            <a:ext cx="2096353" cy="3284514"/>
          </a:xfrm>
          <a:prstGeom prst="rect">
            <a:avLst/>
          </a:prstGeom>
        </p:spPr>
      </p:pic>
      <p:sp>
        <p:nvSpPr>
          <p:cNvPr id="2" name="タイトル 1"/>
          <p:cNvSpPr>
            <a:spLocks noGrp="1"/>
          </p:cNvSpPr>
          <p:nvPr>
            <p:ph type="title"/>
          </p:nvPr>
        </p:nvSpPr>
        <p:spPr/>
        <p:txBody>
          <a:bodyPr/>
          <a:lstStyle/>
          <a:p>
            <a:r>
              <a:rPr lang="ja-JP" altLang="en-US" dirty="0"/>
              <a:t>カレンダーの使い方と地図の連動</a:t>
            </a:r>
            <a:endParaRPr kumimoji="1"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lstStyle/>
          <a:p>
            <a:fld id="{FA323403-0A29-4BFE-B3B9-75B58A42F840}" type="slidenum">
              <a:rPr kumimoji="1" lang="ja-JP" altLang="en-US" smtClean="0"/>
              <a:t>14</a:t>
            </a:fld>
            <a:endParaRPr kumimoji="1" lang="ja-JP" altLang="en-US" dirty="0"/>
          </a:p>
        </p:txBody>
      </p:sp>
      <p:sp>
        <p:nvSpPr>
          <p:cNvPr id="15" name="コンテンツ プレースホルダー 2"/>
          <p:cNvSpPr txBox="1">
            <a:spLocks/>
          </p:cNvSpPr>
          <p:nvPr/>
        </p:nvSpPr>
        <p:spPr>
          <a:xfrm>
            <a:off x="838200" y="5406513"/>
            <a:ext cx="2388705" cy="7685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「場所を追加」をタップし目的地を入力します</a:t>
            </a:r>
          </a:p>
        </p:txBody>
      </p:sp>
      <p:sp>
        <p:nvSpPr>
          <p:cNvPr id="16" name="吹き出し: 線 15"/>
          <p:cNvSpPr/>
          <p:nvPr/>
        </p:nvSpPr>
        <p:spPr>
          <a:xfrm>
            <a:off x="1176132" y="3110947"/>
            <a:ext cx="556590" cy="275191"/>
          </a:xfrm>
          <a:prstGeom prst="borderCallout1">
            <a:avLst>
              <a:gd name="adj1" fmla="val 114686"/>
              <a:gd name="adj2" fmla="val 3896"/>
              <a:gd name="adj3" fmla="val 812824"/>
              <a:gd name="adj4" fmla="val -18870"/>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上下 16"/>
          <p:cNvSpPr/>
          <p:nvPr/>
        </p:nvSpPr>
        <p:spPr>
          <a:xfrm>
            <a:off x="2200036" y="3500438"/>
            <a:ext cx="216568" cy="296779"/>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p:cNvSpPr/>
          <p:nvPr/>
        </p:nvSpPr>
        <p:spPr>
          <a:xfrm>
            <a:off x="6929857" y="3155978"/>
            <a:ext cx="685800" cy="686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コンテンツ プレースホルダー 2"/>
          <p:cNvSpPr txBox="1">
            <a:spLocks/>
          </p:cNvSpPr>
          <p:nvPr/>
        </p:nvSpPr>
        <p:spPr>
          <a:xfrm>
            <a:off x="6096000" y="4008409"/>
            <a:ext cx="2388705" cy="21666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予定日に現地近くに行きました</a:t>
            </a:r>
            <a:endParaRPr lang="en-US" altLang="ja-JP" sz="2000" dirty="0"/>
          </a:p>
          <a:p>
            <a:pPr marL="0" indent="0">
              <a:buNone/>
            </a:pPr>
            <a:r>
              <a:rPr lang="en-US" altLang="ja-JP" sz="2000" dirty="0"/>
              <a:t>(</a:t>
            </a:r>
            <a:r>
              <a:rPr lang="ja-JP" altLang="en-US" sz="2000" dirty="0"/>
              <a:t>これを行うにはモバイル通信が必要です</a:t>
            </a:r>
            <a:r>
              <a:rPr lang="en-US" altLang="ja-JP" sz="2000" dirty="0"/>
              <a:t>)</a:t>
            </a:r>
            <a:endParaRPr lang="ja-JP" altLang="en-US" sz="2000" dirty="0"/>
          </a:p>
        </p:txBody>
      </p:sp>
      <p:pic>
        <p:nvPicPr>
          <p:cNvPr id="28" name="図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263" y="1858181"/>
            <a:ext cx="2096353" cy="3284514"/>
          </a:xfrm>
          <a:prstGeom prst="rect">
            <a:avLst/>
          </a:prstGeom>
        </p:spPr>
      </p:pic>
      <p:sp>
        <p:nvSpPr>
          <p:cNvPr id="29" name="吹き出し: 線 28"/>
          <p:cNvSpPr/>
          <p:nvPr/>
        </p:nvSpPr>
        <p:spPr>
          <a:xfrm>
            <a:off x="5403576" y="1948070"/>
            <a:ext cx="361040" cy="185302"/>
          </a:xfrm>
          <a:prstGeom prst="borderCallout1">
            <a:avLst>
              <a:gd name="adj1" fmla="val 114686"/>
              <a:gd name="adj2" fmla="val 3896"/>
              <a:gd name="adj3" fmla="val 1880210"/>
              <a:gd name="adj4" fmla="val -46484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コンテンツ プレースホルダー 2"/>
          <p:cNvSpPr txBox="1">
            <a:spLocks/>
          </p:cNvSpPr>
          <p:nvPr/>
        </p:nvSpPr>
        <p:spPr>
          <a:xfrm>
            <a:off x="3522086" y="5406513"/>
            <a:ext cx="2388705" cy="7685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「保存」をタップします</a:t>
            </a:r>
          </a:p>
        </p:txBody>
      </p:sp>
      <p:pic>
        <p:nvPicPr>
          <p:cNvPr id="32" name="図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42" y="1855531"/>
            <a:ext cx="2085954" cy="3287164"/>
          </a:xfrm>
          <a:prstGeom prst="rect">
            <a:avLst/>
          </a:prstGeom>
        </p:spPr>
      </p:pic>
      <p:sp>
        <p:nvSpPr>
          <p:cNvPr id="33" name="吹き出し: 線 32"/>
          <p:cNvSpPr/>
          <p:nvPr/>
        </p:nvSpPr>
        <p:spPr>
          <a:xfrm>
            <a:off x="8931967" y="3885923"/>
            <a:ext cx="1712842" cy="348147"/>
          </a:xfrm>
          <a:prstGeom prst="borderCallout1">
            <a:avLst>
              <a:gd name="adj1" fmla="val 114686"/>
              <a:gd name="adj2" fmla="val 3896"/>
              <a:gd name="adj3" fmla="val 430272"/>
              <a:gd name="adj4" fmla="val -3783"/>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コンテンツ プレースホルダー 2"/>
          <p:cNvSpPr txBox="1">
            <a:spLocks/>
          </p:cNvSpPr>
          <p:nvPr/>
        </p:nvSpPr>
        <p:spPr>
          <a:xfrm>
            <a:off x="8610520" y="5406513"/>
            <a:ext cx="2388705" cy="7685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予定をタップします</a:t>
            </a:r>
          </a:p>
        </p:txBody>
      </p:sp>
    </p:spTree>
    <p:extLst>
      <p:ext uri="{BB962C8B-B14F-4D97-AF65-F5344CB8AC3E}">
        <p14:creationId xmlns:p14="http://schemas.microsoft.com/office/powerpoint/2010/main" val="167747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カレンダーの使い方と地図の連動</a:t>
            </a:r>
            <a:endParaRPr kumimoji="1" lang="ja-JP" altLang="en-US" dirty="0"/>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15</a:t>
            </a:fld>
            <a:endParaRPr kumimoji="1" lang="ja-JP" altLang="en-US"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902" y="1798982"/>
            <a:ext cx="2205368" cy="3438940"/>
          </a:xfrm>
          <a:prstGeom prst="rect">
            <a:avLst/>
          </a:prstGeom>
        </p:spPr>
      </p:pic>
      <p:sp>
        <p:nvSpPr>
          <p:cNvPr id="7" name="コンテンツ プレースホルダー 2"/>
          <p:cNvSpPr txBox="1">
            <a:spLocks/>
          </p:cNvSpPr>
          <p:nvPr/>
        </p:nvSpPr>
        <p:spPr>
          <a:xfrm>
            <a:off x="883233" y="5453350"/>
            <a:ext cx="2388705" cy="7685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予定をタップします</a:t>
            </a:r>
          </a:p>
        </p:txBody>
      </p:sp>
      <p:sp>
        <p:nvSpPr>
          <p:cNvPr id="8" name="吹き出し: 線 7"/>
          <p:cNvSpPr/>
          <p:nvPr/>
        </p:nvSpPr>
        <p:spPr>
          <a:xfrm>
            <a:off x="974902" y="2782956"/>
            <a:ext cx="943350" cy="159027"/>
          </a:xfrm>
          <a:prstGeom prst="borderCallout1">
            <a:avLst>
              <a:gd name="adj1" fmla="val 114686"/>
              <a:gd name="adj2" fmla="val 3896"/>
              <a:gd name="adj3" fmla="val 1675319"/>
              <a:gd name="adj4" fmla="val 12738"/>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9721" y="1798982"/>
            <a:ext cx="2232610" cy="3438940"/>
          </a:xfrm>
          <a:prstGeom prst="rect">
            <a:avLst/>
          </a:prstGeom>
        </p:spPr>
      </p:pic>
      <p:sp>
        <p:nvSpPr>
          <p:cNvPr id="12" name="コンテンツ プレースホルダー 2"/>
          <p:cNvSpPr txBox="1">
            <a:spLocks/>
          </p:cNvSpPr>
          <p:nvPr/>
        </p:nvSpPr>
        <p:spPr>
          <a:xfrm>
            <a:off x="3811673" y="5453349"/>
            <a:ext cx="2388705" cy="1268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地図をどのアプリで開くか聞いてきます。</a:t>
            </a:r>
            <a:r>
              <a:rPr lang="en-US" altLang="ja-JP" sz="2000" dirty="0"/>
              <a:t>1</a:t>
            </a:r>
            <a:r>
              <a:rPr lang="ja-JP" altLang="en-US" sz="2000" dirty="0"/>
              <a:t>回か常時どちらかを選びます</a:t>
            </a:r>
          </a:p>
        </p:txBody>
      </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1782" y="1798982"/>
            <a:ext cx="2238524" cy="3500438"/>
          </a:xfrm>
          <a:prstGeom prst="rect">
            <a:avLst/>
          </a:prstGeom>
        </p:spPr>
      </p:pic>
      <p:sp>
        <p:nvSpPr>
          <p:cNvPr id="15" name="コンテンツ プレースホルダー 2"/>
          <p:cNvSpPr txBox="1">
            <a:spLocks/>
          </p:cNvSpPr>
          <p:nvPr/>
        </p:nvSpPr>
        <p:spPr>
          <a:xfrm>
            <a:off x="6680780" y="5453349"/>
            <a:ext cx="4500742" cy="1268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地図が開きます</a:t>
            </a:r>
            <a:endParaRPr lang="en-US" altLang="ja-JP" sz="2000" dirty="0"/>
          </a:p>
          <a:p>
            <a:pPr marL="0" indent="0">
              <a:buNone/>
            </a:pPr>
            <a:r>
              <a:rPr lang="ja-JP" altLang="en-US" sz="2000" dirty="0"/>
              <a:t>スワイプして自分のいる場所を表示すれば、ルート検索もできます</a:t>
            </a:r>
          </a:p>
        </p:txBody>
      </p:sp>
    </p:spTree>
    <p:extLst>
      <p:ext uri="{BB962C8B-B14F-4D97-AF65-F5344CB8AC3E}">
        <p14:creationId xmlns:p14="http://schemas.microsoft.com/office/powerpoint/2010/main" val="3128983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Google</a:t>
            </a:r>
            <a:r>
              <a:rPr kumimoji="1" lang="ja-JP" altLang="en-US" dirty="0"/>
              <a:t> </a:t>
            </a:r>
            <a:r>
              <a:rPr kumimoji="1" lang="en-US" altLang="ja-JP" dirty="0"/>
              <a:t>Play</a:t>
            </a:r>
            <a:r>
              <a:rPr kumimoji="1" lang="ja-JP" altLang="en-US" dirty="0"/>
              <a:t>の使い方</a:t>
            </a:r>
          </a:p>
        </p:txBody>
      </p:sp>
      <p:sp>
        <p:nvSpPr>
          <p:cNvPr id="3" name="コンテンツ プレースホルダー 2"/>
          <p:cNvSpPr>
            <a:spLocks noGrp="1"/>
          </p:cNvSpPr>
          <p:nvPr>
            <p:ph idx="1"/>
          </p:nvPr>
        </p:nvSpPr>
        <p:spPr>
          <a:xfrm>
            <a:off x="838200" y="1825625"/>
            <a:ext cx="10515600" cy="709028"/>
          </a:xfrm>
        </p:spPr>
        <p:txBody>
          <a:bodyPr>
            <a:normAutofit lnSpcReduction="10000"/>
          </a:bodyPr>
          <a:lstStyle/>
          <a:p>
            <a:r>
              <a:rPr kumimoji="1" lang="en-US" altLang="ja-JP" sz="2400" dirty="0"/>
              <a:t>Android</a:t>
            </a:r>
            <a:r>
              <a:rPr kumimoji="1" lang="ja-JP" altLang="en-US" sz="2400" dirty="0"/>
              <a:t>タブレットは、</a:t>
            </a:r>
            <a:r>
              <a:rPr kumimoji="1" lang="en-US" altLang="ja-JP" sz="2400" dirty="0"/>
              <a:t>Google</a:t>
            </a:r>
            <a:r>
              <a:rPr kumimoji="1" lang="ja-JP" altLang="en-US" sz="2400" dirty="0"/>
              <a:t> </a:t>
            </a:r>
            <a:r>
              <a:rPr lang="en-US" altLang="ja-JP" sz="2400" dirty="0"/>
              <a:t>Play</a:t>
            </a:r>
            <a:r>
              <a:rPr lang="ja-JP" altLang="en-US" sz="2400" dirty="0"/>
              <a:t>というアプリ提供サイトから様々な無料アプリ</a:t>
            </a:r>
            <a:r>
              <a:rPr lang="en-US" altLang="ja-JP" sz="2400" dirty="0"/>
              <a:t>(</a:t>
            </a:r>
            <a:r>
              <a:rPr lang="ja-JP" altLang="en-US" sz="2400" dirty="0"/>
              <a:t>有料もあります</a:t>
            </a:r>
            <a:r>
              <a:rPr lang="en-US" altLang="ja-JP" sz="2400" dirty="0"/>
              <a:t>)</a:t>
            </a:r>
            <a:r>
              <a:rPr lang="ja-JP" altLang="en-US" sz="2400" dirty="0"/>
              <a:t>をダウンロードして使うことができます。</a:t>
            </a:r>
            <a:endParaRPr kumimoji="1" lang="ja-JP" altLang="en-US" sz="2400" dirty="0"/>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2</a:t>
            </a:fld>
            <a:endParaRPr kumimoji="1" lang="ja-JP" altLang="en-US" dirty="0"/>
          </a:p>
        </p:txBody>
      </p:sp>
      <p:pic>
        <p:nvPicPr>
          <p:cNvPr id="6" name="図 5"/>
          <p:cNvPicPr>
            <a:picLocks noChangeAspect="1"/>
          </p:cNvPicPr>
          <p:nvPr/>
        </p:nvPicPr>
        <p:blipFill rotWithShape="1">
          <a:blip r:embed="rId2">
            <a:extLst>
              <a:ext uri="{28A0092B-C50C-407E-A947-70E740481C1C}">
                <a14:useLocalDpi xmlns:a14="http://schemas.microsoft.com/office/drawing/2010/main" val="0"/>
              </a:ext>
            </a:extLst>
          </a:blip>
          <a:srcRect l="1369" t="67485" r="73394" b="16141"/>
          <a:stretch/>
        </p:blipFill>
        <p:spPr>
          <a:xfrm>
            <a:off x="1163052" y="3296652"/>
            <a:ext cx="778043" cy="795081"/>
          </a:xfrm>
          <a:prstGeom prst="rect">
            <a:avLst/>
          </a:prstGeom>
        </p:spPr>
      </p:pic>
      <p:sp>
        <p:nvSpPr>
          <p:cNvPr id="7" name="テキスト ボックス 6"/>
          <p:cNvSpPr txBox="1"/>
          <p:nvPr/>
        </p:nvSpPr>
        <p:spPr>
          <a:xfrm>
            <a:off x="838200" y="4253567"/>
            <a:ext cx="1568116" cy="923330"/>
          </a:xfrm>
          <a:prstGeom prst="rect">
            <a:avLst/>
          </a:prstGeom>
          <a:noFill/>
        </p:spPr>
        <p:txBody>
          <a:bodyPr wrap="square" rtlCol="0">
            <a:spAutoFit/>
          </a:bodyPr>
          <a:lstStyle/>
          <a:p>
            <a:r>
              <a:rPr kumimoji="1" lang="ja-JP" altLang="en-US" dirty="0"/>
              <a:t>このアイコンを探してタップします</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657" y="2857333"/>
            <a:ext cx="2179690" cy="3433011"/>
          </a:xfrm>
          <a:prstGeom prst="rect">
            <a:avLst/>
          </a:prstGeom>
        </p:spPr>
      </p:pic>
      <p:sp>
        <p:nvSpPr>
          <p:cNvPr id="10" name="テキスト ボックス 9"/>
          <p:cNvSpPr txBox="1"/>
          <p:nvPr/>
        </p:nvSpPr>
        <p:spPr>
          <a:xfrm>
            <a:off x="2896995" y="6396335"/>
            <a:ext cx="4070336" cy="369332"/>
          </a:xfrm>
          <a:prstGeom prst="rect">
            <a:avLst/>
          </a:prstGeom>
          <a:noFill/>
        </p:spPr>
        <p:txBody>
          <a:bodyPr wrap="square" rtlCol="0">
            <a:spAutoFit/>
          </a:bodyPr>
          <a:lstStyle/>
          <a:p>
            <a:r>
              <a:rPr kumimoji="1" lang="en-US" altLang="ja-JP" dirty="0"/>
              <a:t>Google</a:t>
            </a:r>
            <a:r>
              <a:rPr kumimoji="1" lang="ja-JP" altLang="en-US" dirty="0"/>
              <a:t> </a:t>
            </a:r>
            <a:r>
              <a:rPr kumimoji="1" lang="en-US" altLang="ja-JP" dirty="0"/>
              <a:t>Play</a:t>
            </a:r>
            <a:r>
              <a:rPr kumimoji="1" lang="ja-JP" altLang="en-US" dirty="0"/>
              <a:t>のページが開きます。</a:t>
            </a:r>
            <a:endParaRPr kumimoji="1" lang="en-US" altLang="ja-JP" dirty="0"/>
          </a:p>
        </p:txBody>
      </p:sp>
      <p:sp>
        <p:nvSpPr>
          <p:cNvPr id="11" name="正方形/長方形 10"/>
          <p:cNvSpPr/>
          <p:nvPr/>
        </p:nvSpPr>
        <p:spPr>
          <a:xfrm>
            <a:off x="3826042" y="2912165"/>
            <a:ext cx="1499937" cy="2683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999920" y="2802097"/>
            <a:ext cx="2527853" cy="2031325"/>
          </a:xfrm>
          <a:prstGeom prst="rect">
            <a:avLst/>
          </a:prstGeom>
          <a:noFill/>
        </p:spPr>
        <p:txBody>
          <a:bodyPr wrap="square" rtlCol="0">
            <a:spAutoFit/>
          </a:bodyPr>
          <a:lstStyle/>
          <a:p>
            <a:r>
              <a:rPr kumimoji="1" lang="ja-JP" altLang="en-US" dirty="0"/>
              <a:t>ここをタップして欲しいアプリの名前を入力します。</a:t>
            </a:r>
            <a:endParaRPr lang="en-US" altLang="ja-JP" dirty="0"/>
          </a:p>
          <a:p>
            <a:endParaRPr kumimoji="1" lang="en-US" altLang="ja-JP" dirty="0"/>
          </a:p>
          <a:p>
            <a:r>
              <a:rPr kumimoji="1" lang="ja-JP" altLang="en-US" dirty="0"/>
              <a:t>アプリの名前がわからないときは</a:t>
            </a:r>
            <a:r>
              <a:rPr lang="ja-JP" altLang="en-US" dirty="0"/>
              <a:t>アプリの</a:t>
            </a:r>
            <a:r>
              <a:rPr kumimoji="1" lang="ja-JP" altLang="en-US" dirty="0"/>
              <a:t>機能を入力します。</a:t>
            </a:r>
          </a:p>
        </p:txBody>
      </p:sp>
      <p:sp>
        <p:nvSpPr>
          <p:cNvPr id="13" name="テキスト ボックス 12"/>
          <p:cNvSpPr txBox="1"/>
          <p:nvPr/>
        </p:nvSpPr>
        <p:spPr>
          <a:xfrm>
            <a:off x="6696688" y="5090015"/>
            <a:ext cx="4445077" cy="1200329"/>
          </a:xfrm>
          <a:prstGeom prst="rect">
            <a:avLst/>
          </a:prstGeom>
          <a:noFill/>
          <a:ln w="25400">
            <a:solidFill>
              <a:srgbClr val="FF0000"/>
            </a:solidFill>
          </a:ln>
        </p:spPr>
        <p:txBody>
          <a:bodyPr wrap="square" rtlCol="0">
            <a:spAutoFit/>
          </a:bodyPr>
          <a:lstStyle/>
          <a:p>
            <a:r>
              <a:rPr kumimoji="1" lang="ja-JP" altLang="en-US" sz="2400" dirty="0">
                <a:solidFill>
                  <a:srgbClr val="FF0000"/>
                </a:solidFill>
              </a:rPr>
              <a:t>できるだけ</a:t>
            </a:r>
            <a:r>
              <a:rPr kumimoji="1" lang="en-US" altLang="ja-JP" sz="2400" dirty="0">
                <a:solidFill>
                  <a:srgbClr val="FF0000"/>
                </a:solidFill>
              </a:rPr>
              <a:t>Wi-Fi</a:t>
            </a:r>
            <a:r>
              <a:rPr kumimoji="1" lang="ja-JP" altLang="en-US" sz="2400" dirty="0">
                <a:solidFill>
                  <a:srgbClr val="FF0000"/>
                </a:solidFill>
              </a:rPr>
              <a:t>のある環境でダウンロードするようにしましょう</a:t>
            </a:r>
          </a:p>
        </p:txBody>
      </p:sp>
      <p:sp>
        <p:nvSpPr>
          <p:cNvPr id="14" name="テキスト ボックス 13"/>
          <p:cNvSpPr txBox="1"/>
          <p:nvPr/>
        </p:nvSpPr>
        <p:spPr>
          <a:xfrm>
            <a:off x="8919226" y="2802097"/>
            <a:ext cx="2527853" cy="1754326"/>
          </a:xfrm>
          <a:prstGeom prst="rect">
            <a:avLst/>
          </a:prstGeom>
          <a:noFill/>
        </p:spPr>
        <p:txBody>
          <a:bodyPr wrap="square" rtlCol="0">
            <a:spAutoFit/>
          </a:bodyPr>
          <a:lstStyle/>
          <a:p>
            <a:r>
              <a:rPr kumimoji="1" lang="ja-JP" altLang="en-US" dirty="0"/>
              <a:t>「マイアプリ＆ゲーム」と表示されているようであれば、</a:t>
            </a:r>
            <a:r>
              <a:rPr kumimoji="1" lang="en-US" altLang="ja-JP" dirty="0"/>
              <a:t>3</a:t>
            </a:r>
            <a:r>
              <a:rPr kumimoji="1" lang="ja-JP" altLang="en-US" dirty="0"/>
              <a:t>本線をタップして「アプリ＆ゲーム」に切り替える</a:t>
            </a:r>
          </a:p>
        </p:txBody>
      </p:sp>
    </p:spTree>
    <p:extLst>
      <p:ext uri="{BB962C8B-B14F-4D97-AF65-F5344CB8AC3E}">
        <p14:creationId xmlns:p14="http://schemas.microsoft.com/office/powerpoint/2010/main" val="646009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Google</a:t>
            </a:r>
            <a:r>
              <a:rPr kumimoji="1" lang="ja-JP" altLang="en-US" dirty="0"/>
              <a:t> </a:t>
            </a:r>
            <a:r>
              <a:rPr kumimoji="1" lang="en-US" altLang="ja-JP" dirty="0"/>
              <a:t>Play</a:t>
            </a:r>
            <a:r>
              <a:rPr kumimoji="1" lang="ja-JP" altLang="en-US" dirty="0"/>
              <a:t>の使い方</a:t>
            </a:r>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3</a:t>
            </a:fld>
            <a:endParaRPr kumimoji="1" lang="ja-JP" altLang="en-US" dirty="0"/>
          </a:p>
        </p:txBody>
      </p:sp>
      <p:sp>
        <p:nvSpPr>
          <p:cNvPr id="5" name="コンテンツ プレースホルダー 2"/>
          <p:cNvSpPr>
            <a:spLocks noGrp="1"/>
          </p:cNvSpPr>
          <p:nvPr>
            <p:ph idx="1"/>
          </p:nvPr>
        </p:nvSpPr>
        <p:spPr>
          <a:xfrm>
            <a:off x="838200" y="1673372"/>
            <a:ext cx="10515600" cy="709028"/>
          </a:xfrm>
        </p:spPr>
        <p:txBody>
          <a:bodyPr>
            <a:normAutofit lnSpcReduction="10000"/>
          </a:bodyPr>
          <a:lstStyle/>
          <a:p>
            <a:r>
              <a:rPr kumimoji="1" lang="ja-JP" altLang="en-US" sz="2400" dirty="0"/>
              <a:t>今日は練習のため「</a:t>
            </a:r>
            <a:r>
              <a:rPr kumimoji="1" lang="en-US" altLang="ja-JP" sz="2400" dirty="0"/>
              <a:t>Yahoo</a:t>
            </a:r>
            <a:r>
              <a:rPr kumimoji="1" lang="ja-JP" altLang="en-US" sz="2400" dirty="0"/>
              <a:t>ブラウザ」と「</a:t>
            </a:r>
            <a:r>
              <a:rPr kumimoji="1" lang="en-US" altLang="ja-JP" sz="2400" dirty="0"/>
              <a:t>Yahoo</a:t>
            </a:r>
            <a:r>
              <a:rPr kumimoji="1" lang="ja-JP" altLang="en-US" sz="2400" dirty="0"/>
              <a:t>天気」をインストールしましょう。</a:t>
            </a: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530528"/>
            <a:ext cx="2179690" cy="3433011"/>
          </a:xfrm>
          <a:prstGeom prst="rect">
            <a:avLst/>
          </a:prstGeom>
        </p:spPr>
      </p:pic>
      <p:sp>
        <p:nvSpPr>
          <p:cNvPr id="8" name="正方形/長方形 7"/>
          <p:cNvSpPr/>
          <p:nvPr/>
        </p:nvSpPr>
        <p:spPr>
          <a:xfrm>
            <a:off x="1147011" y="2580981"/>
            <a:ext cx="1535634" cy="2683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926034" y="6100824"/>
            <a:ext cx="1887214" cy="369332"/>
          </a:xfrm>
          <a:prstGeom prst="rect">
            <a:avLst/>
          </a:prstGeom>
          <a:noFill/>
        </p:spPr>
        <p:txBody>
          <a:bodyPr wrap="square" rtlCol="0">
            <a:spAutoFit/>
          </a:bodyPr>
          <a:lstStyle/>
          <a:p>
            <a:r>
              <a:rPr kumimoji="1" lang="ja-JP" altLang="en-US" dirty="0"/>
              <a:t>タップします</a:t>
            </a: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047" y="2528466"/>
            <a:ext cx="2184928" cy="3441261"/>
          </a:xfrm>
          <a:prstGeom prst="rect">
            <a:avLst/>
          </a:prstGeom>
        </p:spPr>
      </p:pic>
      <p:sp>
        <p:nvSpPr>
          <p:cNvPr id="12" name="テキスト ボックス 11"/>
          <p:cNvSpPr txBox="1"/>
          <p:nvPr/>
        </p:nvSpPr>
        <p:spPr>
          <a:xfrm>
            <a:off x="3653047" y="6100824"/>
            <a:ext cx="2184928" cy="369332"/>
          </a:xfrm>
          <a:prstGeom prst="rect">
            <a:avLst/>
          </a:prstGeom>
          <a:noFill/>
        </p:spPr>
        <p:txBody>
          <a:bodyPr wrap="square" rtlCol="0">
            <a:spAutoFit/>
          </a:bodyPr>
          <a:lstStyle/>
          <a:p>
            <a:r>
              <a:rPr kumimoji="1" lang="en-US" altLang="ja-JP" dirty="0"/>
              <a:t>yahoo</a:t>
            </a:r>
            <a:r>
              <a:rPr kumimoji="1" lang="ja-JP" altLang="en-US" dirty="0"/>
              <a:t>と入力します</a:t>
            </a:r>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3132" y="2522278"/>
            <a:ext cx="2184928" cy="3441261"/>
          </a:xfrm>
          <a:prstGeom prst="rect">
            <a:avLst/>
          </a:prstGeom>
        </p:spPr>
      </p:pic>
      <p:sp>
        <p:nvSpPr>
          <p:cNvPr id="15" name="テキスト ボックス 14"/>
          <p:cNvSpPr txBox="1"/>
          <p:nvPr/>
        </p:nvSpPr>
        <p:spPr>
          <a:xfrm>
            <a:off x="6425672" y="6100824"/>
            <a:ext cx="2370458" cy="646331"/>
          </a:xfrm>
          <a:prstGeom prst="rect">
            <a:avLst/>
          </a:prstGeom>
          <a:noFill/>
        </p:spPr>
        <p:txBody>
          <a:bodyPr wrap="square" rtlCol="0">
            <a:spAutoFit/>
          </a:bodyPr>
          <a:lstStyle/>
          <a:p>
            <a:r>
              <a:rPr kumimoji="1" lang="en-US" altLang="ja-JP" dirty="0"/>
              <a:t>Yahoo</a:t>
            </a:r>
            <a:r>
              <a:rPr kumimoji="1" lang="ja-JP" altLang="en-US" dirty="0"/>
              <a:t>ブラウザをタップします</a:t>
            </a:r>
          </a:p>
        </p:txBody>
      </p:sp>
      <p:sp>
        <p:nvSpPr>
          <p:cNvPr id="16" name="正方形/長方形 15"/>
          <p:cNvSpPr/>
          <p:nvPr/>
        </p:nvSpPr>
        <p:spPr>
          <a:xfrm>
            <a:off x="6732595" y="2913254"/>
            <a:ext cx="1756611" cy="2683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3828" y="2522278"/>
            <a:ext cx="2184928" cy="3441261"/>
          </a:xfrm>
          <a:prstGeom prst="rect">
            <a:avLst/>
          </a:prstGeom>
        </p:spPr>
      </p:pic>
      <p:sp>
        <p:nvSpPr>
          <p:cNvPr id="19" name="テキスト ボックス 18"/>
          <p:cNvSpPr txBox="1"/>
          <p:nvPr/>
        </p:nvSpPr>
        <p:spPr>
          <a:xfrm>
            <a:off x="9383827" y="6100824"/>
            <a:ext cx="2370458" cy="646331"/>
          </a:xfrm>
          <a:prstGeom prst="rect">
            <a:avLst/>
          </a:prstGeom>
          <a:noFill/>
        </p:spPr>
        <p:txBody>
          <a:bodyPr wrap="square" rtlCol="0">
            <a:spAutoFit/>
          </a:bodyPr>
          <a:lstStyle/>
          <a:p>
            <a:r>
              <a:rPr kumimoji="1" lang="en-US" altLang="ja-JP" dirty="0"/>
              <a:t>Yahoo</a:t>
            </a:r>
            <a:r>
              <a:rPr kumimoji="1" lang="ja-JP" altLang="en-US" dirty="0"/>
              <a:t>ブラウザをタップします</a:t>
            </a:r>
          </a:p>
        </p:txBody>
      </p:sp>
      <p:sp>
        <p:nvSpPr>
          <p:cNvPr id="20" name="正方形/長方形 19"/>
          <p:cNvSpPr/>
          <p:nvPr/>
        </p:nvSpPr>
        <p:spPr>
          <a:xfrm>
            <a:off x="9444650" y="3671941"/>
            <a:ext cx="2028257" cy="71121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15258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Google</a:t>
            </a:r>
            <a:r>
              <a:rPr lang="ja-JP" altLang="en-US" dirty="0"/>
              <a:t> </a:t>
            </a:r>
            <a:r>
              <a:rPr lang="en-US" altLang="ja-JP" dirty="0"/>
              <a:t>Play</a:t>
            </a:r>
            <a:r>
              <a:rPr lang="ja-JP" altLang="en-US" dirty="0"/>
              <a:t>の使い方</a:t>
            </a:r>
            <a:endParaRPr kumimoji="1" lang="ja-JP" altLang="en-US" dirty="0"/>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4</a:t>
            </a:fld>
            <a:endParaRPr kumimoji="1" lang="ja-JP" altLang="en-US"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918253"/>
            <a:ext cx="2471530" cy="3892659"/>
          </a:xfrm>
          <a:prstGeom prst="rect">
            <a:avLst/>
          </a:prstGeom>
        </p:spPr>
      </p:pic>
      <p:sp>
        <p:nvSpPr>
          <p:cNvPr id="7" name="テキスト ボックス 6"/>
          <p:cNvSpPr txBox="1"/>
          <p:nvPr/>
        </p:nvSpPr>
        <p:spPr>
          <a:xfrm>
            <a:off x="2206487" y="4184374"/>
            <a:ext cx="1031051" cy="288000"/>
          </a:xfrm>
          <a:prstGeom prst="rect">
            <a:avLst/>
          </a:prstGeom>
          <a:solidFill>
            <a:srgbClr val="00B050"/>
          </a:solidFill>
        </p:spPr>
        <p:txBody>
          <a:bodyPr wrap="none" rtlCol="0">
            <a:spAutoFit/>
          </a:bodyPr>
          <a:lstStyle/>
          <a:p>
            <a:r>
              <a:rPr kumimoji="1" lang="ja-JP" altLang="en-US" sz="1100" dirty="0"/>
              <a:t>インストール</a:t>
            </a:r>
          </a:p>
        </p:txBody>
      </p:sp>
      <p:sp>
        <p:nvSpPr>
          <p:cNvPr id="8" name="正方形/長方形 7"/>
          <p:cNvSpPr/>
          <p:nvPr/>
        </p:nvSpPr>
        <p:spPr>
          <a:xfrm>
            <a:off x="914400" y="4184374"/>
            <a:ext cx="1292087"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147444" y="4145471"/>
            <a:ext cx="1149135" cy="32690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38200" y="5892581"/>
            <a:ext cx="2370458" cy="646331"/>
          </a:xfrm>
          <a:prstGeom prst="rect">
            <a:avLst/>
          </a:prstGeom>
          <a:noFill/>
        </p:spPr>
        <p:txBody>
          <a:bodyPr wrap="square" rtlCol="0">
            <a:spAutoFit/>
          </a:bodyPr>
          <a:lstStyle/>
          <a:p>
            <a:r>
              <a:rPr kumimoji="1" lang="ja-JP" altLang="en-US" dirty="0"/>
              <a:t>インストールをタップします</a:t>
            </a:r>
          </a:p>
        </p:txBody>
      </p:sp>
      <p:sp>
        <p:nvSpPr>
          <p:cNvPr id="11" name="テキスト ボックス 10"/>
          <p:cNvSpPr txBox="1"/>
          <p:nvPr/>
        </p:nvSpPr>
        <p:spPr>
          <a:xfrm>
            <a:off x="3725542" y="1918252"/>
            <a:ext cx="2370458" cy="3416320"/>
          </a:xfrm>
          <a:prstGeom prst="rect">
            <a:avLst/>
          </a:prstGeom>
          <a:noFill/>
        </p:spPr>
        <p:txBody>
          <a:bodyPr wrap="square" rtlCol="0">
            <a:spAutoFit/>
          </a:bodyPr>
          <a:lstStyle/>
          <a:p>
            <a:r>
              <a:rPr kumimoji="1" lang="ja-JP" altLang="en-US" dirty="0"/>
              <a:t>インストールをタップすると、アプリによっていろいろな情報にアクセスすることの同意を求められます。</a:t>
            </a:r>
            <a:endParaRPr kumimoji="1" lang="en-US" altLang="ja-JP" dirty="0"/>
          </a:p>
          <a:p>
            <a:r>
              <a:rPr lang="ja-JP" altLang="en-US" dirty="0"/>
              <a:t>同意しないと使えないので、同意をタップします。</a:t>
            </a:r>
            <a:endParaRPr lang="en-US" altLang="ja-JP" dirty="0"/>
          </a:p>
          <a:p>
            <a:endParaRPr kumimoji="1" lang="en-US" altLang="ja-JP" dirty="0"/>
          </a:p>
          <a:p>
            <a:r>
              <a:rPr lang="ja-JP" altLang="en-US" dirty="0"/>
              <a:t>インストールが始まります</a:t>
            </a:r>
            <a:endParaRPr kumimoji="1" lang="ja-JP" altLang="en-US" dirty="0"/>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811" y="1918253"/>
            <a:ext cx="2471530" cy="3892659"/>
          </a:xfrm>
          <a:prstGeom prst="rect">
            <a:avLst/>
          </a:prstGeom>
        </p:spPr>
      </p:pic>
      <p:sp>
        <p:nvSpPr>
          <p:cNvPr id="13" name="テキスト ボックス 12"/>
          <p:cNvSpPr txBox="1"/>
          <p:nvPr/>
        </p:nvSpPr>
        <p:spPr>
          <a:xfrm>
            <a:off x="9399152" y="1918252"/>
            <a:ext cx="2370458" cy="3416320"/>
          </a:xfrm>
          <a:prstGeom prst="rect">
            <a:avLst/>
          </a:prstGeom>
          <a:noFill/>
        </p:spPr>
        <p:txBody>
          <a:bodyPr wrap="square" rtlCol="0">
            <a:spAutoFit/>
          </a:bodyPr>
          <a:lstStyle/>
          <a:p>
            <a:r>
              <a:rPr kumimoji="1" lang="ja-JP" altLang="en-US" dirty="0"/>
              <a:t>すぐに使いたい場合は開く</a:t>
            </a:r>
            <a:r>
              <a:rPr kumimoji="1" lang="ja-JP" altLang="en-US" dirty="0" err="1"/>
              <a:t>を</a:t>
            </a:r>
            <a:r>
              <a:rPr kumimoji="1" lang="ja-JP" altLang="en-US" dirty="0"/>
              <a:t>タップします</a:t>
            </a:r>
            <a:endParaRPr kumimoji="1" lang="en-US" altLang="ja-JP" dirty="0"/>
          </a:p>
          <a:p>
            <a:endParaRPr lang="en-US" altLang="ja-JP" dirty="0"/>
          </a:p>
          <a:p>
            <a:r>
              <a:rPr kumimoji="1" lang="ja-JP" altLang="en-US" dirty="0"/>
              <a:t>後で使う場合には「○」をタップしてホーム画面に戻ります。</a:t>
            </a:r>
            <a:endParaRPr kumimoji="1" lang="en-US" altLang="ja-JP" dirty="0"/>
          </a:p>
          <a:p>
            <a:endParaRPr lang="en-US" altLang="ja-JP" dirty="0"/>
          </a:p>
          <a:p>
            <a:r>
              <a:rPr lang="ja-JP" altLang="en-US" dirty="0"/>
              <a:t>画面には　　マークのアイコンが出ているはずです</a:t>
            </a:r>
            <a:endParaRPr kumimoji="1" lang="ja-JP" altLang="en-US" dirty="0"/>
          </a:p>
        </p:txBody>
      </p:sp>
      <p:pic>
        <p:nvPicPr>
          <p:cNvPr id="14" name="図 13"/>
          <p:cNvPicPr>
            <a:picLocks noChangeAspect="1"/>
          </p:cNvPicPr>
          <p:nvPr/>
        </p:nvPicPr>
        <p:blipFill rotWithShape="1">
          <a:blip r:embed="rId2">
            <a:extLst>
              <a:ext uri="{28A0092B-C50C-407E-A947-70E740481C1C}">
                <a14:useLocalDpi xmlns:a14="http://schemas.microsoft.com/office/drawing/2010/main" val="0"/>
              </a:ext>
            </a:extLst>
          </a:blip>
          <a:srcRect l="3820" t="28001" r="75269" b="58211"/>
          <a:stretch/>
        </p:blipFill>
        <p:spPr>
          <a:xfrm>
            <a:off x="10426148" y="4328374"/>
            <a:ext cx="377687" cy="392215"/>
          </a:xfrm>
          <a:prstGeom prst="rect">
            <a:avLst/>
          </a:prstGeom>
        </p:spPr>
      </p:pic>
      <p:sp>
        <p:nvSpPr>
          <p:cNvPr id="15" name="テキスト ボックス 14"/>
          <p:cNvSpPr txBox="1"/>
          <p:nvPr/>
        </p:nvSpPr>
        <p:spPr>
          <a:xfrm>
            <a:off x="4511299" y="6075144"/>
            <a:ext cx="7030995" cy="646331"/>
          </a:xfrm>
          <a:prstGeom prst="rect">
            <a:avLst/>
          </a:prstGeom>
          <a:noFill/>
          <a:ln w="25400">
            <a:solidFill>
              <a:srgbClr val="FF0000"/>
            </a:solidFill>
          </a:ln>
        </p:spPr>
        <p:txBody>
          <a:bodyPr wrap="square" rtlCol="0">
            <a:spAutoFit/>
          </a:bodyPr>
          <a:lstStyle/>
          <a:p>
            <a:r>
              <a:rPr kumimoji="1" lang="ja-JP" altLang="en-US" dirty="0"/>
              <a:t>同じ方法で</a:t>
            </a:r>
            <a:r>
              <a:rPr kumimoji="1" lang="en-US" altLang="ja-JP" dirty="0"/>
              <a:t>Google</a:t>
            </a:r>
            <a:r>
              <a:rPr kumimoji="1" lang="ja-JP" altLang="en-US" dirty="0"/>
              <a:t> </a:t>
            </a:r>
            <a:r>
              <a:rPr kumimoji="1" lang="en-US" altLang="ja-JP" dirty="0"/>
              <a:t>Play</a:t>
            </a:r>
            <a:r>
              <a:rPr kumimoji="1" lang="ja-JP" altLang="en-US" dirty="0"/>
              <a:t>から「</a:t>
            </a:r>
            <a:r>
              <a:rPr kumimoji="1" lang="en-US" altLang="ja-JP" dirty="0"/>
              <a:t>Yahoo</a:t>
            </a:r>
            <a:r>
              <a:rPr kumimoji="1" lang="ja-JP" altLang="en-US" dirty="0"/>
              <a:t>天気・災害」をインストールしてください</a:t>
            </a:r>
          </a:p>
        </p:txBody>
      </p:sp>
    </p:spTree>
    <p:extLst>
      <p:ext uri="{BB962C8B-B14F-4D97-AF65-F5344CB8AC3E}">
        <p14:creationId xmlns:p14="http://schemas.microsoft.com/office/powerpoint/2010/main" val="3754815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アプリのアンインストール</a:t>
            </a:r>
            <a:endParaRPr kumimoji="1" lang="ja-JP" altLang="en-US" sz="2400" dirty="0"/>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5</a:t>
            </a:fld>
            <a:endParaRPr kumimoji="1" lang="ja-JP" altLang="en-US" dirty="0"/>
          </a:p>
        </p:txBody>
      </p:sp>
      <p:pic>
        <p:nvPicPr>
          <p:cNvPr id="5" name="図 4"/>
          <p:cNvPicPr>
            <a:picLocks noChangeAspect="1"/>
          </p:cNvPicPr>
          <p:nvPr/>
        </p:nvPicPr>
        <p:blipFill>
          <a:blip r:embed="rId2"/>
          <a:stretch>
            <a:fillRect/>
          </a:stretch>
        </p:blipFill>
        <p:spPr>
          <a:xfrm>
            <a:off x="838200" y="3222826"/>
            <a:ext cx="628995" cy="555224"/>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329" y="1802970"/>
            <a:ext cx="3241840" cy="2031106"/>
          </a:xfrm>
          <a:prstGeom prst="rect">
            <a:avLst/>
          </a:prstGeom>
        </p:spPr>
      </p:pic>
      <p:sp>
        <p:nvSpPr>
          <p:cNvPr id="8" name="正方形/長方形 7"/>
          <p:cNvSpPr/>
          <p:nvPr/>
        </p:nvSpPr>
        <p:spPr>
          <a:xfrm>
            <a:off x="2182329" y="3291891"/>
            <a:ext cx="1346934" cy="20854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8737" y="1801807"/>
            <a:ext cx="3256547" cy="2033431"/>
          </a:xfrm>
          <a:prstGeom prst="rect">
            <a:avLst/>
          </a:prstGeom>
        </p:spPr>
      </p:pic>
      <p:sp>
        <p:nvSpPr>
          <p:cNvPr id="11" name="正方形/長方形 10"/>
          <p:cNvSpPr/>
          <p:nvPr/>
        </p:nvSpPr>
        <p:spPr>
          <a:xfrm>
            <a:off x="7138737" y="2714248"/>
            <a:ext cx="1346934" cy="20854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5476" y="4420402"/>
            <a:ext cx="3255545" cy="2029748"/>
          </a:xfrm>
          <a:prstGeom prst="rect">
            <a:avLst/>
          </a:prstGeom>
        </p:spPr>
      </p:pic>
      <p:sp>
        <p:nvSpPr>
          <p:cNvPr id="14" name="正方形/長方形 13"/>
          <p:cNvSpPr/>
          <p:nvPr/>
        </p:nvSpPr>
        <p:spPr>
          <a:xfrm>
            <a:off x="3994485" y="4895974"/>
            <a:ext cx="1346934" cy="20854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8737" y="4418895"/>
            <a:ext cx="3245128" cy="2031255"/>
          </a:xfrm>
          <a:prstGeom prst="rect">
            <a:avLst/>
          </a:prstGeom>
        </p:spPr>
      </p:pic>
      <p:sp>
        <p:nvSpPr>
          <p:cNvPr id="17" name="正方形/長方形 16"/>
          <p:cNvSpPr/>
          <p:nvPr/>
        </p:nvSpPr>
        <p:spPr>
          <a:xfrm>
            <a:off x="9408696" y="5478379"/>
            <a:ext cx="272715" cy="16469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99229" y="3834076"/>
            <a:ext cx="1026329" cy="923330"/>
          </a:xfrm>
          <a:prstGeom prst="rect">
            <a:avLst/>
          </a:prstGeom>
          <a:noFill/>
        </p:spPr>
        <p:txBody>
          <a:bodyPr wrap="square" rtlCol="0">
            <a:spAutoFit/>
          </a:bodyPr>
          <a:lstStyle/>
          <a:p>
            <a:r>
              <a:rPr kumimoji="1" lang="ja-JP" altLang="en-US" dirty="0"/>
              <a:t>設定をタップします</a:t>
            </a:r>
          </a:p>
        </p:txBody>
      </p:sp>
      <p:sp>
        <p:nvSpPr>
          <p:cNvPr id="19" name="テキスト ボックス 18"/>
          <p:cNvSpPr txBox="1"/>
          <p:nvPr/>
        </p:nvSpPr>
        <p:spPr>
          <a:xfrm>
            <a:off x="5493384" y="1792885"/>
            <a:ext cx="1476911" cy="1477328"/>
          </a:xfrm>
          <a:prstGeom prst="rect">
            <a:avLst/>
          </a:prstGeom>
          <a:noFill/>
        </p:spPr>
        <p:txBody>
          <a:bodyPr wrap="square" rtlCol="0">
            <a:spAutoFit/>
          </a:bodyPr>
          <a:lstStyle/>
          <a:p>
            <a:r>
              <a:rPr kumimoji="1" lang="ja-JP" altLang="en-US" dirty="0"/>
              <a:t>アプリ</a:t>
            </a:r>
            <a:r>
              <a:rPr kumimoji="1" lang="en-US" altLang="ja-JP" dirty="0"/>
              <a:t>(</a:t>
            </a:r>
            <a:r>
              <a:rPr kumimoji="1" lang="ja-JP" altLang="en-US" dirty="0"/>
              <a:t>またはアプリケーション</a:t>
            </a:r>
            <a:r>
              <a:rPr kumimoji="1" lang="en-US" altLang="ja-JP" dirty="0"/>
              <a:t>)</a:t>
            </a:r>
            <a:r>
              <a:rPr kumimoji="1" lang="ja-JP" altLang="en-US" dirty="0"/>
              <a:t>をタップします</a:t>
            </a:r>
          </a:p>
        </p:txBody>
      </p:sp>
      <p:sp>
        <p:nvSpPr>
          <p:cNvPr id="20" name="テキスト ボックス 19"/>
          <p:cNvSpPr txBox="1"/>
          <p:nvPr/>
        </p:nvSpPr>
        <p:spPr>
          <a:xfrm>
            <a:off x="10474457" y="1792885"/>
            <a:ext cx="1476911" cy="1200329"/>
          </a:xfrm>
          <a:prstGeom prst="rect">
            <a:avLst/>
          </a:prstGeom>
          <a:noFill/>
        </p:spPr>
        <p:txBody>
          <a:bodyPr wrap="square" rtlCol="0">
            <a:spAutoFit/>
          </a:bodyPr>
          <a:lstStyle/>
          <a:p>
            <a:r>
              <a:rPr kumimoji="1" lang="ja-JP" altLang="en-US" dirty="0"/>
              <a:t>削除したいアプリをタップします</a:t>
            </a:r>
          </a:p>
        </p:txBody>
      </p:sp>
      <p:sp>
        <p:nvSpPr>
          <p:cNvPr id="21" name="テキスト ボックス 20"/>
          <p:cNvSpPr txBox="1"/>
          <p:nvPr/>
        </p:nvSpPr>
        <p:spPr>
          <a:xfrm>
            <a:off x="5493384" y="4418895"/>
            <a:ext cx="1476911" cy="1200329"/>
          </a:xfrm>
          <a:prstGeom prst="rect">
            <a:avLst/>
          </a:prstGeom>
          <a:noFill/>
        </p:spPr>
        <p:txBody>
          <a:bodyPr wrap="square" rtlCol="0">
            <a:spAutoFit/>
          </a:bodyPr>
          <a:lstStyle/>
          <a:p>
            <a:r>
              <a:rPr kumimoji="1" lang="ja-JP" altLang="en-US" dirty="0"/>
              <a:t>アンインストールをタップします</a:t>
            </a:r>
          </a:p>
        </p:txBody>
      </p:sp>
      <p:sp>
        <p:nvSpPr>
          <p:cNvPr id="22" name="テキスト ボックス 21"/>
          <p:cNvSpPr txBox="1"/>
          <p:nvPr/>
        </p:nvSpPr>
        <p:spPr>
          <a:xfrm>
            <a:off x="10474457" y="4418895"/>
            <a:ext cx="1476911" cy="1477328"/>
          </a:xfrm>
          <a:prstGeom prst="rect">
            <a:avLst/>
          </a:prstGeom>
          <a:noFill/>
        </p:spPr>
        <p:txBody>
          <a:bodyPr wrap="square" rtlCol="0">
            <a:spAutoFit/>
          </a:bodyPr>
          <a:lstStyle/>
          <a:p>
            <a:r>
              <a:rPr kumimoji="1" lang="en-US" altLang="ja-JP" dirty="0"/>
              <a:t>OK</a:t>
            </a:r>
            <a:r>
              <a:rPr kumimoji="1" lang="ja-JP" altLang="en-US" dirty="0"/>
              <a:t>をタップします</a:t>
            </a:r>
            <a:endParaRPr kumimoji="1" lang="en-US" altLang="ja-JP" dirty="0"/>
          </a:p>
          <a:p>
            <a:endParaRPr lang="en-US" altLang="ja-JP" dirty="0"/>
          </a:p>
          <a:p>
            <a:r>
              <a:rPr kumimoji="1" lang="ja-JP" altLang="en-US" dirty="0"/>
              <a:t>アプリが削除されます</a:t>
            </a:r>
          </a:p>
        </p:txBody>
      </p:sp>
    </p:spTree>
    <p:extLst>
      <p:ext uri="{BB962C8B-B14F-4D97-AF65-F5344CB8AC3E}">
        <p14:creationId xmlns:p14="http://schemas.microsoft.com/office/powerpoint/2010/main" val="4264542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ストレージ</a:t>
            </a:r>
            <a:r>
              <a:rPr kumimoji="1" lang="en-US" altLang="ja-JP" dirty="0"/>
              <a:t>(</a:t>
            </a:r>
            <a:r>
              <a:rPr kumimoji="1" lang="ja-JP" altLang="en-US" dirty="0"/>
              <a:t>メモリ</a:t>
            </a:r>
            <a:r>
              <a:rPr kumimoji="1" lang="en-US" altLang="ja-JP" dirty="0"/>
              <a:t>)</a:t>
            </a:r>
            <a:r>
              <a:rPr kumimoji="1" lang="ja-JP" altLang="en-US" dirty="0"/>
              <a:t>の確認方法</a:t>
            </a:r>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6</a:t>
            </a:fld>
            <a:endParaRPr kumimoji="1" lang="ja-JP" altLang="en-US" dirty="0"/>
          </a:p>
        </p:txBody>
      </p:sp>
      <p:pic>
        <p:nvPicPr>
          <p:cNvPr id="5" name="図 4"/>
          <p:cNvPicPr>
            <a:picLocks noChangeAspect="1"/>
          </p:cNvPicPr>
          <p:nvPr/>
        </p:nvPicPr>
        <p:blipFill>
          <a:blip r:embed="rId2"/>
          <a:stretch>
            <a:fillRect/>
          </a:stretch>
        </p:blipFill>
        <p:spPr>
          <a:xfrm>
            <a:off x="838200" y="3222826"/>
            <a:ext cx="628995" cy="555224"/>
          </a:xfrm>
          <a:prstGeom prst="rect">
            <a:avLst/>
          </a:prstGeom>
        </p:spPr>
      </p:pic>
      <p:sp>
        <p:nvSpPr>
          <p:cNvPr id="6" name="テキスト ボックス 5"/>
          <p:cNvSpPr txBox="1"/>
          <p:nvPr/>
        </p:nvSpPr>
        <p:spPr>
          <a:xfrm>
            <a:off x="699229" y="3834076"/>
            <a:ext cx="1026329" cy="923330"/>
          </a:xfrm>
          <a:prstGeom prst="rect">
            <a:avLst/>
          </a:prstGeom>
          <a:noFill/>
        </p:spPr>
        <p:txBody>
          <a:bodyPr wrap="square" rtlCol="0">
            <a:spAutoFit/>
          </a:bodyPr>
          <a:lstStyle/>
          <a:p>
            <a:r>
              <a:rPr kumimoji="1" lang="ja-JP" altLang="en-US" dirty="0"/>
              <a:t>設定をタップします</a:t>
            </a: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708" y="2483178"/>
            <a:ext cx="3241840" cy="2031106"/>
          </a:xfrm>
          <a:prstGeom prst="rect">
            <a:avLst/>
          </a:prstGeom>
        </p:spPr>
      </p:pic>
      <p:sp>
        <p:nvSpPr>
          <p:cNvPr id="8" name="正方形/長方形 7"/>
          <p:cNvSpPr/>
          <p:nvPr/>
        </p:nvSpPr>
        <p:spPr>
          <a:xfrm>
            <a:off x="2326708" y="3718550"/>
            <a:ext cx="1346934" cy="20854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991" y="2483178"/>
            <a:ext cx="3250344" cy="2034520"/>
          </a:xfrm>
          <a:prstGeom prst="rect">
            <a:avLst/>
          </a:prstGeom>
        </p:spPr>
      </p:pic>
      <p:sp>
        <p:nvSpPr>
          <p:cNvPr id="11" name="テキスト ボックス 10"/>
          <p:cNvSpPr txBox="1"/>
          <p:nvPr/>
        </p:nvSpPr>
        <p:spPr>
          <a:xfrm>
            <a:off x="2782268" y="4700804"/>
            <a:ext cx="2343185" cy="646331"/>
          </a:xfrm>
          <a:prstGeom prst="rect">
            <a:avLst/>
          </a:prstGeom>
          <a:noFill/>
        </p:spPr>
        <p:txBody>
          <a:bodyPr wrap="square" rtlCol="0">
            <a:spAutoFit/>
          </a:bodyPr>
          <a:lstStyle/>
          <a:p>
            <a:r>
              <a:rPr kumimoji="1" lang="ja-JP" altLang="en-US" dirty="0"/>
              <a:t>ストレージをタップします</a:t>
            </a:r>
          </a:p>
        </p:txBody>
      </p:sp>
      <p:sp>
        <p:nvSpPr>
          <p:cNvPr id="12" name="テキスト ボックス 11"/>
          <p:cNvSpPr txBox="1"/>
          <p:nvPr/>
        </p:nvSpPr>
        <p:spPr>
          <a:xfrm>
            <a:off x="7370311" y="4700804"/>
            <a:ext cx="3192024" cy="1200329"/>
          </a:xfrm>
          <a:prstGeom prst="rect">
            <a:avLst/>
          </a:prstGeom>
          <a:noFill/>
        </p:spPr>
        <p:txBody>
          <a:bodyPr wrap="square" rtlCol="0">
            <a:spAutoFit/>
          </a:bodyPr>
          <a:lstStyle/>
          <a:p>
            <a:r>
              <a:rPr kumimoji="1" lang="ja-JP" altLang="en-US" dirty="0"/>
              <a:t>画面では全体容量が</a:t>
            </a:r>
            <a:r>
              <a:rPr kumimoji="1" lang="en-US" altLang="ja-JP" dirty="0"/>
              <a:t>13.2GB</a:t>
            </a:r>
            <a:r>
              <a:rPr kumimoji="1" lang="ja-JP" altLang="en-US" dirty="0"/>
              <a:t>あり、その内使っていない領域が</a:t>
            </a:r>
            <a:r>
              <a:rPr kumimoji="1" lang="en-US" altLang="ja-JP" dirty="0"/>
              <a:t>8.8GB</a:t>
            </a:r>
            <a:r>
              <a:rPr kumimoji="1" lang="ja-JP" altLang="en-US" dirty="0"/>
              <a:t>あることを示しています</a:t>
            </a:r>
          </a:p>
        </p:txBody>
      </p:sp>
    </p:spTree>
    <p:extLst>
      <p:ext uri="{BB962C8B-B14F-4D97-AF65-F5344CB8AC3E}">
        <p14:creationId xmlns:p14="http://schemas.microsoft.com/office/powerpoint/2010/main" val="184523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路線検索</a:t>
            </a:r>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7</a:t>
            </a:fld>
            <a:endParaRPr kumimoji="1" lang="ja-JP" altLang="en-US" dirty="0"/>
          </a:p>
        </p:txBody>
      </p:sp>
      <p:sp>
        <p:nvSpPr>
          <p:cNvPr id="5" name="コンテンツ プレースホルダー 2"/>
          <p:cNvSpPr>
            <a:spLocks noGrp="1"/>
          </p:cNvSpPr>
          <p:nvPr>
            <p:ph idx="1"/>
          </p:nvPr>
        </p:nvSpPr>
        <p:spPr>
          <a:xfrm>
            <a:off x="838200" y="1825625"/>
            <a:ext cx="10515600" cy="4895850"/>
          </a:xfrm>
        </p:spPr>
        <p:txBody>
          <a:bodyPr>
            <a:normAutofit/>
          </a:bodyPr>
          <a:lstStyle/>
          <a:p>
            <a:pPr marL="0" lvl="1" indent="0">
              <a:buNone/>
            </a:pPr>
            <a:r>
              <a:rPr kumimoji="1" lang="ja-JP" altLang="en-US" sz="2000" dirty="0"/>
              <a:t>外出先から行きたい場所にどうやって行けばよいかを検索する。</a:t>
            </a:r>
            <a:endParaRPr kumimoji="1" lang="en-US" altLang="ja-JP" sz="2000" dirty="0"/>
          </a:p>
          <a:p>
            <a:pPr marL="985838" lvl="1" indent="-441325">
              <a:buAutoNum type="arabicPeriod"/>
            </a:pPr>
            <a:r>
              <a:rPr kumimoji="1" lang="ja-JP" altLang="en-US" sz="2000" dirty="0"/>
              <a:t>　アイコンをタップする。</a:t>
            </a:r>
            <a:endParaRPr kumimoji="1" lang="en-US" altLang="ja-JP" sz="2000" dirty="0"/>
          </a:p>
          <a:p>
            <a:pPr marL="985838" lvl="1" indent="-441325">
              <a:buAutoNum type="arabicPeriod"/>
            </a:pPr>
            <a:r>
              <a:rPr kumimoji="1" lang="ja-JP" altLang="en-US" sz="2000" dirty="0"/>
              <a:t>左側の主なサービスの中の「路線」をタップする</a:t>
            </a:r>
            <a:endParaRPr kumimoji="1" lang="en-US" altLang="ja-JP" sz="2000" dirty="0"/>
          </a:p>
          <a:p>
            <a:pPr marL="985838" lvl="1" indent="-441325">
              <a:buFont typeface="+mj-lt"/>
              <a:buAutoNum type="arabicPeriod"/>
            </a:pPr>
            <a:r>
              <a:rPr kumimoji="1" lang="ja-JP" altLang="en-US" sz="2000" dirty="0"/>
              <a:t>「出発」の窓をタップし、東京と入力する。</a:t>
            </a:r>
            <a:endParaRPr kumimoji="1" lang="en-US" altLang="ja-JP" sz="2000" dirty="0"/>
          </a:p>
          <a:p>
            <a:pPr marL="985838" lvl="1" indent="-441325">
              <a:buFont typeface="+mj-lt"/>
              <a:buAutoNum type="arabicPeriod"/>
            </a:pPr>
            <a:r>
              <a:rPr lang="ja-JP" altLang="en-US" sz="2000" dirty="0"/>
              <a:t>「到着」の窓をタップし、本厚木と入力する。</a:t>
            </a:r>
            <a:r>
              <a:rPr lang="en-US" altLang="ja-JP" sz="2000" dirty="0"/>
              <a:t>(</a:t>
            </a:r>
            <a:r>
              <a:rPr lang="ja-JP" altLang="en-US" sz="2000" dirty="0"/>
              <a:t>到着の箱が見えない場合は「▽」をタップしてキーボードを消してもよいし、スワイプして画面を上にあげてもよい</a:t>
            </a:r>
            <a:r>
              <a:rPr lang="en-US" altLang="ja-JP" sz="2000" dirty="0"/>
              <a:t>)</a:t>
            </a:r>
          </a:p>
          <a:p>
            <a:pPr marL="985838" lvl="1" indent="-441325">
              <a:buFont typeface="+mj-lt"/>
              <a:buAutoNum type="arabicPeriod"/>
            </a:pPr>
            <a:r>
              <a:rPr kumimoji="1" lang="ja-JP" altLang="en-US" sz="2000" dirty="0"/>
              <a:t>「検索」をタップする。</a:t>
            </a:r>
            <a:endParaRPr kumimoji="1" lang="en-US" altLang="ja-JP" sz="2000" dirty="0"/>
          </a:p>
          <a:p>
            <a:pPr marL="985838" lvl="1" indent="-441325">
              <a:buFont typeface="+mj-lt"/>
              <a:buAutoNum type="arabicPeriod"/>
            </a:pPr>
            <a:r>
              <a:rPr lang="ja-JP" altLang="en-US" sz="2000" dirty="0"/>
              <a:t>いくつかの候補が表示される。</a:t>
            </a:r>
            <a:endParaRPr lang="en-US" altLang="ja-JP" sz="2000" dirty="0"/>
          </a:p>
        </p:txBody>
      </p:sp>
      <p:sp>
        <p:nvSpPr>
          <p:cNvPr id="6" name="テキスト ボックス 5"/>
          <p:cNvSpPr txBox="1"/>
          <p:nvPr/>
        </p:nvSpPr>
        <p:spPr>
          <a:xfrm>
            <a:off x="11093016" y="6352143"/>
            <a:ext cx="641784" cy="369332"/>
          </a:xfrm>
          <a:prstGeom prst="rect">
            <a:avLst/>
          </a:prstGeom>
          <a:solidFill>
            <a:schemeClr val="bg1">
              <a:lumMod val="75000"/>
            </a:schemeClr>
          </a:solidFill>
        </p:spPr>
        <p:txBody>
          <a:bodyPr wrap="square" rtlCol="0">
            <a:spAutoFit/>
          </a:bodyPr>
          <a:lstStyle/>
          <a:p>
            <a:r>
              <a:rPr kumimoji="1" lang="en-US" altLang="ja-JP" dirty="0"/>
              <a:t>38</a:t>
            </a:r>
            <a:endParaRPr kumimoji="1" lang="ja-JP" altLang="en-US" dirty="0"/>
          </a:p>
        </p:txBody>
      </p:sp>
      <p:pic>
        <p:nvPicPr>
          <p:cNvPr id="7" name="図 6"/>
          <p:cNvPicPr>
            <a:picLocks noChangeAspect="1"/>
          </p:cNvPicPr>
          <p:nvPr/>
        </p:nvPicPr>
        <p:blipFill rotWithShape="1">
          <a:blip r:embed="rId2">
            <a:extLst>
              <a:ext uri="{28A0092B-C50C-407E-A947-70E740481C1C}">
                <a14:useLocalDpi xmlns:a14="http://schemas.microsoft.com/office/drawing/2010/main" val="0"/>
              </a:ext>
            </a:extLst>
          </a:blip>
          <a:srcRect l="4075" t="33924" r="73164" b="50693"/>
          <a:stretch/>
        </p:blipFill>
        <p:spPr>
          <a:xfrm>
            <a:off x="1796716" y="2122404"/>
            <a:ext cx="363325" cy="386765"/>
          </a:xfrm>
          <a:prstGeom prst="rect">
            <a:avLst/>
          </a:prstGeom>
        </p:spPr>
      </p:pic>
    </p:spTree>
    <p:extLst>
      <p:ext uri="{BB962C8B-B14F-4D97-AF65-F5344CB8AC3E}">
        <p14:creationId xmlns:p14="http://schemas.microsoft.com/office/powerpoint/2010/main" val="346661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路線検索</a:t>
            </a:r>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8</a:t>
            </a:fld>
            <a:endParaRPr kumimoji="1" lang="ja-JP" altLang="en-US" dirty="0"/>
          </a:p>
        </p:txBody>
      </p:sp>
      <p:sp>
        <p:nvSpPr>
          <p:cNvPr id="5" name="コンテンツ プレースホルダー 2"/>
          <p:cNvSpPr>
            <a:spLocks noGrp="1"/>
          </p:cNvSpPr>
          <p:nvPr>
            <p:ph idx="1"/>
          </p:nvPr>
        </p:nvSpPr>
        <p:spPr>
          <a:xfrm>
            <a:off x="838200" y="1825625"/>
            <a:ext cx="10515600" cy="4895850"/>
          </a:xfrm>
        </p:spPr>
        <p:txBody>
          <a:bodyPr>
            <a:normAutofit/>
          </a:bodyPr>
          <a:lstStyle/>
          <a:p>
            <a:pPr marL="0" lvl="1" indent="0">
              <a:buNone/>
            </a:pPr>
            <a:r>
              <a:rPr kumimoji="1" lang="ja-JP" altLang="en-US" sz="2000" dirty="0"/>
              <a:t>行きたい場所に時間指定に着きたい場合の検索。</a:t>
            </a:r>
            <a:endParaRPr kumimoji="1" lang="en-US" altLang="ja-JP" sz="2000" dirty="0"/>
          </a:p>
          <a:p>
            <a:pPr marL="985838" lvl="1" indent="-441325">
              <a:buAutoNum type="arabicPeriod"/>
            </a:pPr>
            <a:r>
              <a:rPr kumimoji="1" lang="ja-JP" altLang="en-US" sz="2000" dirty="0"/>
              <a:t>　アイコンをタップする。</a:t>
            </a:r>
            <a:endParaRPr kumimoji="1" lang="en-US" altLang="ja-JP" sz="2000" dirty="0"/>
          </a:p>
          <a:p>
            <a:pPr marL="985838" lvl="1" indent="-441325">
              <a:buAutoNum type="arabicPeriod"/>
            </a:pPr>
            <a:r>
              <a:rPr kumimoji="1" lang="ja-JP" altLang="en-US" sz="2000" dirty="0"/>
              <a:t>左側の主なサービスの中の「路線」をタップする</a:t>
            </a:r>
            <a:endParaRPr kumimoji="1" lang="en-US" altLang="ja-JP" sz="2000" dirty="0"/>
          </a:p>
          <a:p>
            <a:pPr marL="985838" lvl="1" indent="-441325">
              <a:buFont typeface="+mj-lt"/>
              <a:buAutoNum type="arabicPeriod"/>
            </a:pPr>
            <a:r>
              <a:rPr kumimoji="1" lang="ja-JP" altLang="en-US" sz="2000" dirty="0"/>
              <a:t>「出発」の窓をタップし、本厚木と入力する。</a:t>
            </a:r>
            <a:endParaRPr kumimoji="1" lang="en-US" altLang="ja-JP" sz="2000" dirty="0"/>
          </a:p>
          <a:p>
            <a:pPr marL="985838" lvl="1" indent="-441325">
              <a:buFont typeface="+mj-lt"/>
              <a:buAutoNum type="arabicPeriod"/>
            </a:pPr>
            <a:r>
              <a:rPr lang="ja-JP" altLang="en-US" sz="2000" dirty="0"/>
              <a:t>「到着」の窓をタップし、東京と入力する。</a:t>
            </a:r>
            <a:r>
              <a:rPr lang="en-US" altLang="ja-JP" sz="2000" dirty="0"/>
              <a:t>(</a:t>
            </a:r>
            <a:r>
              <a:rPr lang="ja-JP" altLang="en-US" sz="2000" dirty="0"/>
              <a:t>到着の箱が見えない場合は「▽」をタップしてキーボードを消してもよいし、スワイプして画面を上にあげてもよい</a:t>
            </a:r>
            <a:r>
              <a:rPr lang="en-US" altLang="ja-JP" sz="2000" dirty="0"/>
              <a:t>)</a:t>
            </a:r>
          </a:p>
          <a:p>
            <a:pPr marL="985838" lvl="1" indent="-441325">
              <a:buFont typeface="+mj-lt"/>
              <a:buAutoNum type="arabicPeriod"/>
            </a:pPr>
            <a:r>
              <a:rPr lang="ja-JP" altLang="en-US" sz="2000" dirty="0"/>
              <a:t>到着したい日にちと時間の枠をタップし、日にち、時間をチェックする。</a:t>
            </a:r>
            <a:endParaRPr lang="en-US" altLang="ja-JP" sz="2000" dirty="0"/>
          </a:p>
          <a:p>
            <a:pPr marL="985838" lvl="1" indent="-441325">
              <a:buFont typeface="+mj-lt"/>
              <a:buAutoNum type="arabicPeriod"/>
            </a:pPr>
            <a:r>
              <a:rPr lang="ja-JP" altLang="en-US" sz="2000" dirty="0"/>
              <a:t>「到着」をタップする。</a:t>
            </a:r>
            <a:endParaRPr lang="en-US" altLang="ja-JP" sz="2000" dirty="0"/>
          </a:p>
          <a:p>
            <a:pPr marL="985838" lvl="1" indent="-441325">
              <a:buFont typeface="+mj-lt"/>
              <a:buAutoNum type="arabicPeriod"/>
            </a:pPr>
            <a:r>
              <a:rPr kumimoji="1" lang="ja-JP" altLang="en-US" sz="2000" dirty="0"/>
              <a:t>「検索」をタップする。</a:t>
            </a:r>
            <a:endParaRPr kumimoji="1" lang="en-US" altLang="ja-JP" sz="2000" dirty="0"/>
          </a:p>
          <a:p>
            <a:pPr marL="985838" lvl="1" indent="-441325">
              <a:buFont typeface="+mj-lt"/>
              <a:buAutoNum type="arabicPeriod"/>
            </a:pPr>
            <a:r>
              <a:rPr lang="ja-JP" altLang="en-US" sz="2000" dirty="0"/>
              <a:t>いくつかの候補が表示される。</a:t>
            </a:r>
            <a:endParaRPr lang="en-US" altLang="ja-JP" sz="2000" dirty="0"/>
          </a:p>
        </p:txBody>
      </p:sp>
      <p:sp>
        <p:nvSpPr>
          <p:cNvPr id="6" name="テキスト ボックス 5"/>
          <p:cNvSpPr txBox="1"/>
          <p:nvPr/>
        </p:nvSpPr>
        <p:spPr>
          <a:xfrm>
            <a:off x="11093016" y="6352143"/>
            <a:ext cx="641784" cy="369332"/>
          </a:xfrm>
          <a:prstGeom prst="rect">
            <a:avLst/>
          </a:prstGeom>
          <a:solidFill>
            <a:schemeClr val="bg1">
              <a:lumMod val="75000"/>
            </a:schemeClr>
          </a:solidFill>
        </p:spPr>
        <p:txBody>
          <a:bodyPr wrap="square" rtlCol="0">
            <a:spAutoFit/>
          </a:bodyPr>
          <a:lstStyle/>
          <a:p>
            <a:r>
              <a:rPr kumimoji="1" lang="en-US" altLang="ja-JP" dirty="0"/>
              <a:t>38</a:t>
            </a:r>
            <a:endParaRPr kumimoji="1" lang="ja-JP" altLang="en-US" dirty="0"/>
          </a:p>
        </p:txBody>
      </p:sp>
      <p:pic>
        <p:nvPicPr>
          <p:cNvPr id="7" name="図 6"/>
          <p:cNvPicPr>
            <a:picLocks noChangeAspect="1"/>
          </p:cNvPicPr>
          <p:nvPr/>
        </p:nvPicPr>
        <p:blipFill rotWithShape="1">
          <a:blip r:embed="rId2">
            <a:extLst>
              <a:ext uri="{28A0092B-C50C-407E-A947-70E740481C1C}">
                <a14:useLocalDpi xmlns:a14="http://schemas.microsoft.com/office/drawing/2010/main" val="0"/>
              </a:ext>
            </a:extLst>
          </a:blip>
          <a:srcRect l="4075" t="33924" r="73164" b="50693"/>
          <a:stretch/>
        </p:blipFill>
        <p:spPr>
          <a:xfrm>
            <a:off x="1796716" y="2122404"/>
            <a:ext cx="363325" cy="386765"/>
          </a:xfrm>
          <a:prstGeom prst="rect">
            <a:avLst/>
          </a:prstGeom>
        </p:spPr>
      </p:pic>
    </p:spTree>
    <p:extLst>
      <p:ext uri="{BB962C8B-B14F-4D97-AF65-F5344CB8AC3E}">
        <p14:creationId xmlns:p14="http://schemas.microsoft.com/office/powerpoint/2010/main" val="3589502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天気予報</a:t>
            </a:r>
          </a:p>
        </p:txBody>
      </p:sp>
      <p:sp>
        <p:nvSpPr>
          <p:cNvPr id="3" name="コンテンツ プレースホルダー 2"/>
          <p:cNvSpPr>
            <a:spLocks noGrp="1"/>
          </p:cNvSpPr>
          <p:nvPr>
            <p:ph idx="1"/>
          </p:nvPr>
        </p:nvSpPr>
        <p:spPr>
          <a:xfrm>
            <a:off x="838200" y="1825626"/>
            <a:ext cx="10515600" cy="604754"/>
          </a:xfrm>
        </p:spPr>
        <p:txBody>
          <a:bodyPr>
            <a:normAutofit lnSpcReduction="10000"/>
          </a:bodyPr>
          <a:lstStyle/>
          <a:p>
            <a:r>
              <a:rPr kumimoji="1" lang="ja-JP" altLang="en-US" sz="2000" dirty="0"/>
              <a:t>旅行計画を立てるとき、現地の天気が気になります。また、現地に着いてもその場所の天気が気になることがあります。</a:t>
            </a:r>
            <a:r>
              <a:rPr lang="ja-JP" altLang="en-US" sz="2000" dirty="0"/>
              <a:t>そのような場合の利用方法です</a:t>
            </a:r>
            <a:endParaRPr kumimoji="1" lang="ja-JP" altLang="en-US" sz="2000" dirty="0"/>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9</a:t>
            </a:fld>
            <a:endParaRPr kumimoji="1" lang="ja-JP" altLang="en-US" dirty="0"/>
          </a:p>
        </p:txBody>
      </p:sp>
      <p:pic>
        <p:nvPicPr>
          <p:cNvPr id="5" name="図 4"/>
          <p:cNvPicPr>
            <a:picLocks noChangeAspect="1"/>
          </p:cNvPicPr>
          <p:nvPr/>
        </p:nvPicPr>
        <p:blipFill rotWithShape="1">
          <a:blip r:embed="rId2"/>
          <a:srcRect l="51441" t="15459" r="26555" b="72762"/>
          <a:stretch/>
        </p:blipFill>
        <p:spPr>
          <a:xfrm>
            <a:off x="962526" y="2831430"/>
            <a:ext cx="433137" cy="449179"/>
          </a:xfrm>
          <a:prstGeom prst="rect">
            <a:avLst/>
          </a:prstGeom>
        </p:spPr>
      </p:pic>
      <p:sp>
        <p:nvSpPr>
          <p:cNvPr id="6" name="コンテンツ プレースホルダー 2"/>
          <p:cNvSpPr txBox="1">
            <a:spLocks/>
          </p:cNvSpPr>
          <p:nvPr/>
        </p:nvSpPr>
        <p:spPr>
          <a:xfrm>
            <a:off x="278296" y="3380119"/>
            <a:ext cx="1808921" cy="2404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000" dirty="0"/>
              <a:t>Yahoo</a:t>
            </a:r>
            <a:r>
              <a:rPr lang="ja-JP" altLang="en-US" sz="2000" dirty="0"/>
              <a:t>天気アイコンをタップします。</a:t>
            </a:r>
            <a:endParaRPr lang="en-US" altLang="ja-JP" sz="2000" dirty="0"/>
          </a:p>
          <a:p>
            <a:pPr marL="0" indent="0">
              <a:buNone/>
            </a:pPr>
            <a:r>
              <a:rPr lang="en-US" altLang="ja-JP" sz="2000" dirty="0"/>
              <a:t>(GPS</a:t>
            </a:r>
            <a:r>
              <a:rPr lang="ja-JP" altLang="en-US" sz="2000" dirty="0"/>
              <a:t>が</a:t>
            </a:r>
            <a:r>
              <a:rPr lang="en-US" altLang="ja-JP" sz="2000" dirty="0"/>
              <a:t>ON</a:t>
            </a:r>
            <a:r>
              <a:rPr lang="ja-JP" altLang="en-US" sz="2000" dirty="0"/>
              <a:t>になっている必要があります</a:t>
            </a:r>
            <a:r>
              <a:rPr lang="en-US" altLang="ja-JP" sz="2000" dirty="0"/>
              <a:t>)</a:t>
            </a:r>
            <a:endParaRPr lang="ja-JP" altLang="en-US" sz="2000" dirty="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691" y="2760208"/>
            <a:ext cx="2395140" cy="3737811"/>
          </a:xfrm>
          <a:prstGeom prst="rect">
            <a:avLst/>
          </a:prstGeom>
        </p:spPr>
      </p:pic>
      <p:sp>
        <p:nvSpPr>
          <p:cNvPr id="9" name="吹き出し: 線 8"/>
          <p:cNvSpPr/>
          <p:nvPr/>
        </p:nvSpPr>
        <p:spPr>
          <a:xfrm>
            <a:off x="5345691" y="3073027"/>
            <a:ext cx="604012" cy="224590"/>
          </a:xfrm>
          <a:prstGeom prst="borderCallout1">
            <a:avLst>
              <a:gd name="adj1" fmla="val 18750"/>
              <a:gd name="adj2" fmla="val -8333"/>
              <a:gd name="adj3" fmla="val 276242"/>
              <a:gd name="adj4" fmla="val -12883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吹き出し: 線 9"/>
          <p:cNvSpPr/>
          <p:nvPr/>
        </p:nvSpPr>
        <p:spPr>
          <a:xfrm>
            <a:off x="5594165" y="2848438"/>
            <a:ext cx="604012" cy="224590"/>
          </a:xfrm>
          <a:prstGeom prst="borderCallout1">
            <a:avLst>
              <a:gd name="adj1" fmla="val 18750"/>
              <a:gd name="adj2" fmla="val -8333"/>
              <a:gd name="adj3" fmla="val -11412"/>
              <a:gd name="adj4" fmla="val -17326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吹き出し: 線 10"/>
          <p:cNvSpPr/>
          <p:nvPr/>
        </p:nvSpPr>
        <p:spPr>
          <a:xfrm>
            <a:off x="6543261" y="3073027"/>
            <a:ext cx="604012" cy="224590"/>
          </a:xfrm>
          <a:prstGeom prst="borderCallout1">
            <a:avLst>
              <a:gd name="adj1" fmla="val 40877"/>
              <a:gd name="adj2" fmla="val 105208"/>
              <a:gd name="adj3" fmla="val 382453"/>
              <a:gd name="adj4" fmla="val 34342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吹き出し: 線 11"/>
          <p:cNvSpPr/>
          <p:nvPr/>
        </p:nvSpPr>
        <p:spPr>
          <a:xfrm>
            <a:off x="6543261" y="4300249"/>
            <a:ext cx="1109870" cy="199307"/>
          </a:xfrm>
          <a:prstGeom prst="borderCallout1">
            <a:avLst>
              <a:gd name="adj1" fmla="val 40877"/>
              <a:gd name="adj2" fmla="val 105208"/>
              <a:gd name="adj3" fmla="val 300418"/>
              <a:gd name="adj4" fmla="val 18840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吹き出し: 線 12"/>
          <p:cNvSpPr/>
          <p:nvPr/>
        </p:nvSpPr>
        <p:spPr>
          <a:xfrm>
            <a:off x="7524344" y="2848437"/>
            <a:ext cx="216487" cy="224590"/>
          </a:xfrm>
          <a:prstGeom prst="borderCallout1">
            <a:avLst>
              <a:gd name="adj1" fmla="val 40877"/>
              <a:gd name="adj2" fmla="val 105208"/>
              <a:gd name="adj3" fmla="val 85947"/>
              <a:gd name="adj4" fmla="val 49796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コンテンツ プレースホルダー 2"/>
          <p:cNvSpPr txBox="1">
            <a:spLocks/>
          </p:cNvSpPr>
          <p:nvPr/>
        </p:nvSpPr>
        <p:spPr>
          <a:xfrm>
            <a:off x="2318167" y="2565318"/>
            <a:ext cx="2169966" cy="1015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知りたい地域を入れて検索できます</a:t>
            </a:r>
          </a:p>
        </p:txBody>
      </p:sp>
      <p:sp>
        <p:nvSpPr>
          <p:cNvPr id="15" name="コンテンツ プレースホルダー 2"/>
          <p:cNvSpPr txBox="1">
            <a:spLocks/>
          </p:cNvSpPr>
          <p:nvPr/>
        </p:nvSpPr>
        <p:spPr>
          <a:xfrm>
            <a:off x="2318167" y="3517446"/>
            <a:ext cx="2169965" cy="25226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自分がいる場所の天気予報が見れます</a:t>
            </a:r>
            <a:endParaRPr lang="en-US" altLang="ja-JP" sz="2000" dirty="0"/>
          </a:p>
          <a:p>
            <a:pPr marL="0" indent="0">
              <a:buNone/>
            </a:pPr>
            <a:r>
              <a:rPr lang="en-US" altLang="ja-JP" sz="2000" dirty="0"/>
              <a:t>(</a:t>
            </a:r>
            <a:r>
              <a:rPr lang="ja-JP" altLang="en-US" sz="2000" dirty="0"/>
              <a:t>現在地の下に小さく、自分がいる場所の名前が出ています</a:t>
            </a:r>
            <a:r>
              <a:rPr lang="en-US" altLang="ja-JP" sz="2000" dirty="0"/>
              <a:t>)</a:t>
            </a:r>
            <a:endParaRPr lang="ja-JP" altLang="en-US" sz="2000" dirty="0"/>
          </a:p>
        </p:txBody>
      </p:sp>
      <p:sp>
        <p:nvSpPr>
          <p:cNvPr id="16" name="コンテンツ プレースホルダー 2"/>
          <p:cNvSpPr txBox="1">
            <a:spLocks/>
          </p:cNvSpPr>
          <p:nvPr/>
        </p:nvSpPr>
        <p:spPr>
          <a:xfrm>
            <a:off x="8641812" y="2677613"/>
            <a:ext cx="2897519" cy="1015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地域名を入れるのが面倒な場合は、全国地図から選べます</a:t>
            </a:r>
          </a:p>
        </p:txBody>
      </p:sp>
      <p:sp>
        <p:nvSpPr>
          <p:cNvPr id="17" name="コンテンツ プレースホルダー 2"/>
          <p:cNvSpPr txBox="1">
            <a:spLocks/>
          </p:cNvSpPr>
          <p:nvPr/>
        </p:nvSpPr>
        <p:spPr>
          <a:xfrm>
            <a:off x="8641812" y="3580735"/>
            <a:ext cx="2897519" cy="1015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過去に知りたい地域検索をすると記録としてタブに残ります</a:t>
            </a:r>
          </a:p>
        </p:txBody>
      </p:sp>
      <p:sp>
        <p:nvSpPr>
          <p:cNvPr id="18" name="コンテンツ プレースホルダー 2"/>
          <p:cNvSpPr txBox="1">
            <a:spLocks/>
          </p:cNvSpPr>
          <p:nvPr/>
        </p:nvSpPr>
        <p:spPr>
          <a:xfrm>
            <a:off x="8641812" y="4668521"/>
            <a:ext cx="2897519" cy="8622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000" dirty="0"/>
              <a:t>1</a:t>
            </a:r>
            <a:r>
              <a:rPr lang="ja-JP" altLang="en-US" sz="2000" dirty="0"/>
              <a:t>時間ごとの天気予報を表示できます</a:t>
            </a:r>
          </a:p>
        </p:txBody>
      </p:sp>
    </p:spTree>
    <p:extLst>
      <p:ext uri="{BB962C8B-B14F-4D97-AF65-F5344CB8AC3E}">
        <p14:creationId xmlns:p14="http://schemas.microsoft.com/office/powerpoint/2010/main" val="25406050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kumimoji="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3023</TotalTime>
  <Words>856</Words>
  <Application>Microsoft Office PowerPoint</Application>
  <PresentationFormat>ワイド画面</PresentationFormat>
  <Paragraphs>137</Paragraphs>
  <Slides>15</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ＭＳ ゴシック</vt:lpstr>
      <vt:lpstr>游ゴシック</vt:lpstr>
      <vt:lpstr>游ゴシック Light</vt:lpstr>
      <vt:lpstr>Arial</vt:lpstr>
      <vt:lpstr>Office テーマ</vt:lpstr>
      <vt:lpstr>タブレットを便利に使おう</vt:lpstr>
      <vt:lpstr>Google Playの使い方</vt:lpstr>
      <vt:lpstr>Google Playの使い方</vt:lpstr>
      <vt:lpstr>Google Playの使い方</vt:lpstr>
      <vt:lpstr>アプリのアンインストール</vt:lpstr>
      <vt:lpstr>ストレージ(メモリ)の確認方法</vt:lpstr>
      <vt:lpstr>路線検索</vt:lpstr>
      <vt:lpstr>路線検索</vt:lpstr>
      <vt:lpstr>天気予報</vt:lpstr>
      <vt:lpstr>地図</vt:lpstr>
      <vt:lpstr>カレンダーの使い方と地図の連動</vt:lpstr>
      <vt:lpstr>カレンダーの使い方と地図の連動</vt:lpstr>
      <vt:lpstr>カレンダーの使い方と地図の連動</vt:lpstr>
      <vt:lpstr>カレンダーの使い方と地図の連動</vt:lpstr>
      <vt:lpstr>カレンダーの使い方と地図の連動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高橋光夫</dc:creator>
  <cp:lastModifiedBy>高橋光夫</cp:lastModifiedBy>
  <cp:revision>269</cp:revision>
  <dcterms:created xsi:type="dcterms:W3CDTF">2016-05-21T07:22:28Z</dcterms:created>
  <dcterms:modified xsi:type="dcterms:W3CDTF">2017-04-13T13:11:40Z</dcterms:modified>
</cp:coreProperties>
</file>