
<file path=[Content_Types].xml><?xml version="1.0" encoding="utf-8"?>
<Types xmlns="http://schemas.openxmlformats.org/package/2006/content-types">
  <Default Extension="png" ContentType="image/png"/>
  <Default Extension="jpg&amp;ehk=bi1CX47hFV1" ContentType="image/jpeg"/>
  <Default Extension="jpg&amp;ehk=tKqtAFSUkl7wvxJCfVV5QQ&amp;r=0&amp;pid=OfficeInsert" ContentType="image/jpeg"/>
  <Default Extension="jpeg" ContentType="image/jpeg"/>
  <Default Extension="rels" ContentType="application/vnd.openxmlformats-package.relationships+xml"/>
  <Default Extension="xml" ContentType="application/xml"/>
  <Default Extension="jpg&amp;ehk=ZtPtdJr9YLTSSckGgh" ContentType="image/jpeg"/>
  <Default Extension="jpg&amp;ehk=INB" ContentType="image/jpeg"/>
  <Default Extension="jpg&amp;ehk=KzsJv0GRv4fm4xJQ85HSiQ&amp;r=0&amp;pid=OfficeInsert" ContentType="image/jpeg"/>
  <Default Extension="jpg&amp;ehk=8RQaa7nvCYnyR2Sxrl0" ContentType="image/jpeg"/>
  <Default Extension="jpg&amp;ehk=OOMYIwV1IQtc8uCuwt9VXw&amp;r=0&amp;pid=OfficeInsert"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0"/>
  </p:notesMasterIdLst>
  <p:handoutMasterIdLst>
    <p:handoutMasterId r:id="rId21"/>
  </p:handoutMasterIdLst>
  <p:sldIdLst>
    <p:sldId id="361" r:id="rId2"/>
    <p:sldId id="374" r:id="rId3"/>
    <p:sldId id="375" r:id="rId4"/>
    <p:sldId id="339" r:id="rId5"/>
    <p:sldId id="376" r:id="rId6"/>
    <p:sldId id="277" r:id="rId7"/>
    <p:sldId id="278" r:id="rId8"/>
    <p:sldId id="280" r:id="rId9"/>
    <p:sldId id="279" r:id="rId10"/>
    <p:sldId id="281" r:id="rId11"/>
    <p:sldId id="276" r:id="rId12"/>
    <p:sldId id="282" r:id="rId13"/>
    <p:sldId id="377" r:id="rId14"/>
    <p:sldId id="301" r:id="rId15"/>
    <p:sldId id="302" r:id="rId16"/>
    <p:sldId id="303" r:id="rId17"/>
    <p:sldId id="304" r:id="rId18"/>
    <p:sldId id="306" r:id="rId19"/>
  </p:sldIdLst>
  <p:sldSz cx="12192000" cy="6858000"/>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9090"/>
    <a:srgbClr val="F3F3F3"/>
    <a:srgbClr val="E1DFDF"/>
    <a:srgbClr val="FF99FF"/>
    <a:srgbClr val="D1D1D1"/>
    <a:srgbClr val="DBDBDB"/>
    <a:srgbClr val="DEDEDE"/>
    <a:srgbClr val="D7D7D7"/>
    <a:srgbClr val="C7C7C7"/>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7" d="100"/>
          <a:sy n="77" d="100"/>
        </p:scale>
        <p:origin x="72" y="571"/>
      </p:cViewPr>
      <p:guideLst>
        <p:guide orient="horz" pos="220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39381CE2-9F25-4D9E-B39E-A8EA746470A1}" type="datetimeFigureOut">
              <a:rPr kumimoji="1" lang="ja-JP" altLang="en-US" smtClean="0"/>
              <a:t>2017/4/12</a:t>
            </a:fld>
            <a:endParaRPr kumimoji="1" lang="ja-JP" altLang="en-US" dirty="0"/>
          </a:p>
        </p:txBody>
      </p:sp>
      <p:sp>
        <p:nvSpPr>
          <p:cNvPr id="4" name="フッター プレースホルダー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33AF5A1-56C7-4CA0-88D3-367A35877053}" type="slidenum">
              <a:rPr kumimoji="1" lang="ja-JP" altLang="en-US" smtClean="0"/>
              <a:t>‹#›</a:t>
            </a:fld>
            <a:endParaRPr kumimoji="1" lang="ja-JP" altLang="en-US" dirty="0"/>
          </a:p>
        </p:txBody>
      </p:sp>
    </p:spTree>
    <p:extLst>
      <p:ext uri="{BB962C8B-B14F-4D97-AF65-F5344CB8AC3E}">
        <p14:creationId xmlns:p14="http://schemas.microsoft.com/office/powerpoint/2010/main" val="25383117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6E924A1F-E7AA-4A44-8B32-351F23509504}" type="datetimeFigureOut">
              <a:rPr kumimoji="1" lang="ja-JP" altLang="en-US" smtClean="0"/>
              <a:t>2017/4/12</a:t>
            </a:fld>
            <a:endParaRPr kumimoji="1" lang="ja-JP" altLang="en-US" dirty="0"/>
          </a:p>
        </p:txBody>
      </p:sp>
      <p:sp>
        <p:nvSpPr>
          <p:cNvPr id="4" name="スライド イメージ プレースホルダー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DA84A46-CE96-4AD6-9C29-2615D4721FD6}" type="slidenum">
              <a:rPr kumimoji="1" lang="ja-JP" altLang="en-US" smtClean="0"/>
              <a:t>‹#›</a:t>
            </a:fld>
            <a:endParaRPr kumimoji="1" lang="ja-JP" altLang="en-US" dirty="0"/>
          </a:p>
        </p:txBody>
      </p:sp>
    </p:spTree>
    <p:extLst>
      <p:ext uri="{BB962C8B-B14F-4D97-AF65-F5344CB8AC3E}">
        <p14:creationId xmlns:p14="http://schemas.microsoft.com/office/powerpoint/2010/main" val="6007923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DA84A46-CE96-4AD6-9C29-2615D4721FD6}" type="slidenum">
              <a:rPr kumimoji="1" lang="ja-JP" altLang="en-US" smtClean="0"/>
              <a:t>1</a:t>
            </a:fld>
            <a:endParaRPr kumimoji="1" lang="ja-JP" altLang="en-US" dirty="0"/>
          </a:p>
        </p:txBody>
      </p:sp>
    </p:spTree>
    <p:extLst>
      <p:ext uri="{BB962C8B-B14F-4D97-AF65-F5344CB8AC3E}">
        <p14:creationId xmlns:p14="http://schemas.microsoft.com/office/powerpoint/2010/main" val="3121676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A84A46-CE96-4AD6-9C29-2615D4721FD6}" type="slidenum">
              <a:rPr kumimoji="1" lang="ja-JP" altLang="en-US" smtClean="0"/>
              <a:t>15</a:t>
            </a:fld>
            <a:endParaRPr kumimoji="1" lang="ja-JP" altLang="en-US"/>
          </a:p>
        </p:txBody>
      </p:sp>
    </p:spTree>
    <p:extLst>
      <p:ext uri="{BB962C8B-B14F-4D97-AF65-F5344CB8AC3E}">
        <p14:creationId xmlns:p14="http://schemas.microsoft.com/office/powerpoint/2010/main" val="2027430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A84A46-CE96-4AD6-9C29-2615D4721FD6}" type="slidenum">
              <a:rPr kumimoji="1" lang="ja-JP" altLang="en-US" smtClean="0"/>
              <a:t>16</a:t>
            </a:fld>
            <a:endParaRPr kumimoji="1" lang="ja-JP" altLang="en-US"/>
          </a:p>
        </p:txBody>
      </p:sp>
    </p:spTree>
    <p:extLst>
      <p:ext uri="{BB962C8B-B14F-4D97-AF65-F5344CB8AC3E}">
        <p14:creationId xmlns:p14="http://schemas.microsoft.com/office/powerpoint/2010/main" val="4021980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A84A46-CE96-4AD6-9C29-2615D4721FD6}" type="slidenum">
              <a:rPr kumimoji="1" lang="ja-JP" altLang="en-US" smtClean="0"/>
              <a:t>17</a:t>
            </a:fld>
            <a:endParaRPr kumimoji="1" lang="ja-JP" altLang="en-US"/>
          </a:p>
        </p:txBody>
      </p:sp>
    </p:spTree>
    <p:extLst>
      <p:ext uri="{BB962C8B-B14F-4D97-AF65-F5344CB8AC3E}">
        <p14:creationId xmlns:p14="http://schemas.microsoft.com/office/powerpoint/2010/main" val="3701049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A84A46-CE96-4AD6-9C29-2615D4721FD6}" type="slidenum">
              <a:rPr kumimoji="1" lang="ja-JP" altLang="en-US" smtClean="0"/>
              <a:t>18</a:t>
            </a:fld>
            <a:endParaRPr kumimoji="1" lang="ja-JP" altLang="en-US"/>
          </a:p>
        </p:txBody>
      </p:sp>
    </p:spTree>
    <p:extLst>
      <p:ext uri="{BB962C8B-B14F-4D97-AF65-F5344CB8AC3E}">
        <p14:creationId xmlns:p14="http://schemas.microsoft.com/office/powerpoint/2010/main" val="3888277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A84A46-CE96-4AD6-9C29-2615D4721FD6}" type="slidenum">
              <a:rPr kumimoji="1" lang="ja-JP" altLang="en-US" smtClean="0"/>
              <a:t>6</a:t>
            </a:fld>
            <a:endParaRPr kumimoji="1" lang="ja-JP" altLang="en-US"/>
          </a:p>
        </p:txBody>
      </p:sp>
    </p:spTree>
    <p:extLst>
      <p:ext uri="{BB962C8B-B14F-4D97-AF65-F5344CB8AC3E}">
        <p14:creationId xmlns:p14="http://schemas.microsoft.com/office/powerpoint/2010/main" val="3223198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A84A46-CE96-4AD6-9C29-2615D4721FD6}" type="slidenum">
              <a:rPr kumimoji="1" lang="ja-JP" altLang="en-US" smtClean="0"/>
              <a:t>7</a:t>
            </a:fld>
            <a:endParaRPr kumimoji="1" lang="ja-JP" altLang="en-US"/>
          </a:p>
        </p:txBody>
      </p:sp>
    </p:spTree>
    <p:extLst>
      <p:ext uri="{BB962C8B-B14F-4D97-AF65-F5344CB8AC3E}">
        <p14:creationId xmlns:p14="http://schemas.microsoft.com/office/powerpoint/2010/main" val="3767376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A84A46-CE96-4AD6-9C29-2615D4721FD6}" type="slidenum">
              <a:rPr kumimoji="1" lang="ja-JP" altLang="en-US" smtClean="0"/>
              <a:t>8</a:t>
            </a:fld>
            <a:endParaRPr kumimoji="1" lang="ja-JP" altLang="en-US"/>
          </a:p>
        </p:txBody>
      </p:sp>
    </p:spTree>
    <p:extLst>
      <p:ext uri="{BB962C8B-B14F-4D97-AF65-F5344CB8AC3E}">
        <p14:creationId xmlns:p14="http://schemas.microsoft.com/office/powerpoint/2010/main" val="3460011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A84A46-CE96-4AD6-9C29-2615D4721FD6}" type="slidenum">
              <a:rPr kumimoji="1" lang="ja-JP" altLang="en-US" smtClean="0"/>
              <a:t>9</a:t>
            </a:fld>
            <a:endParaRPr kumimoji="1" lang="ja-JP" altLang="en-US"/>
          </a:p>
        </p:txBody>
      </p:sp>
    </p:spTree>
    <p:extLst>
      <p:ext uri="{BB962C8B-B14F-4D97-AF65-F5344CB8AC3E}">
        <p14:creationId xmlns:p14="http://schemas.microsoft.com/office/powerpoint/2010/main" val="928564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A84A46-CE96-4AD6-9C29-2615D4721FD6}" type="slidenum">
              <a:rPr kumimoji="1" lang="ja-JP" altLang="en-US" smtClean="0"/>
              <a:t>10</a:t>
            </a:fld>
            <a:endParaRPr kumimoji="1" lang="ja-JP" altLang="en-US"/>
          </a:p>
        </p:txBody>
      </p:sp>
    </p:spTree>
    <p:extLst>
      <p:ext uri="{BB962C8B-B14F-4D97-AF65-F5344CB8AC3E}">
        <p14:creationId xmlns:p14="http://schemas.microsoft.com/office/powerpoint/2010/main" val="539843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A84A46-CE96-4AD6-9C29-2615D4721FD6}" type="slidenum">
              <a:rPr kumimoji="1" lang="ja-JP" altLang="en-US" smtClean="0"/>
              <a:t>11</a:t>
            </a:fld>
            <a:endParaRPr kumimoji="1" lang="ja-JP" altLang="en-US"/>
          </a:p>
        </p:txBody>
      </p:sp>
    </p:spTree>
    <p:extLst>
      <p:ext uri="{BB962C8B-B14F-4D97-AF65-F5344CB8AC3E}">
        <p14:creationId xmlns:p14="http://schemas.microsoft.com/office/powerpoint/2010/main" val="5647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A84A46-CE96-4AD6-9C29-2615D4721FD6}" type="slidenum">
              <a:rPr kumimoji="1" lang="ja-JP" altLang="en-US" smtClean="0"/>
              <a:t>12</a:t>
            </a:fld>
            <a:endParaRPr kumimoji="1" lang="ja-JP" altLang="en-US"/>
          </a:p>
        </p:txBody>
      </p:sp>
    </p:spTree>
    <p:extLst>
      <p:ext uri="{BB962C8B-B14F-4D97-AF65-F5344CB8AC3E}">
        <p14:creationId xmlns:p14="http://schemas.microsoft.com/office/powerpoint/2010/main" val="4069427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A84A46-CE96-4AD6-9C29-2615D4721FD6}" type="slidenum">
              <a:rPr kumimoji="1" lang="ja-JP" altLang="en-US" smtClean="0"/>
              <a:t>14</a:t>
            </a:fld>
            <a:endParaRPr kumimoji="1" lang="ja-JP" altLang="en-US"/>
          </a:p>
        </p:txBody>
      </p:sp>
    </p:spTree>
    <p:extLst>
      <p:ext uri="{BB962C8B-B14F-4D97-AF65-F5344CB8AC3E}">
        <p14:creationId xmlns:p14="http://schemas.microsoft.com/office/powerpoint/2010/main" val="2389012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4BCB5E8-4A0A-450C-9F09-534C5B731C9C}" type="datetime1">
              <a:rPr kumimoji="1" lang="ja-JP" altLang="en-US" smtClean="0"/>
              <a:t>2017/4/12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A323403-0A29-4BFE-B3B9-75B58A42F840}" type="slidenum">
              <a:rPr kumimoji="1" lang="ja-JP" altLang="en-US" smtClean="0"/>
              <a:t>‹#›</a:t>
            </a:fld>
            <a:endParaRPr kumimoji="1" lang="ja-JP" altLang="en-US" dirty="0"/>
          </a:p>
        </p:txBody>
      </p:sp>
    </p:spTree>
    <p:extLst>
      <p:ext uri="{BB962C8B-B14F-4D97-AF65-F5344CB8AC3E}">
        <p14:creationId xmlns:p14="http://schemas.microsoft.com/office/powerpoint/2010/main" val="4092482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FE3BB8F-4504-4F41-B1C2-E24058B2D185}" type="datetime1">
              <a:rPr kumimoji="1" lang="ja-JP" altLang="en-US" smtClean="0"/>
              <a:t>2017/4/12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A323403-0A29-4BFE-B3B9-75B58A42F840}" type="slidenum">
              <a:rPr kumimoji="1" lang="ja-JP" altLang="en-US" smtClean="0"/>
              <a:t>‹#›</a:t>
            </a:fld>
            <a:endParaRPr kumimoji="1" lang="ja-JP" altLang="en-US" dirty="0"/>
          </a:p>
        </p:txBody>
      </p:sp>
    </p:spTree>
    <p:extLst>
      <p:ext uri="{BB962C8B-B14F-4D97-AF65-F5344CB8AC3E}">
        <p14:creationId xmlns:p14="http://schemas.microsoft.com/office/powerpoint/2010/main" val="45335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C975BFE-60E6-457F-8F78-8D280008A61B}" type="datetime1">
              <a:rPr kumimoji="1" lang="ja-JP" altLang="en-US" smtClean="0"/>
              <a:t>2017/4/12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A323403-0A29-4BFE-B3B9-75B58A42F840}" type="slidenum">
              <a:rPr kumimoji="1" lang="ja-JP" altLang="en-US" smtClean="0"/>
              <a:t>‹#›</a:t>
            </a:fld>
            <a:endParaRPr kumimoji="1" lang="ja-JP" altLang="en-US" dirty="0"/>
          </a:p>
        </p:txBody>
      </p:sp>
    </p:spTree>
    <p:extLst>
      <p:ext uri="{BB962C8B-B14F-4D97-AF65-F5344CB8AC3E}">
        <p14:creationId xmlns:p14="http://schemas.microsoft.com/office/powerpoint/2010/main" val="265412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7FB6AA2-1868-4D3F-8328-7C161E123AEA}" type="datetime1">
              <a:rPr kumimoji="1" lang="ja-JP" altLang="en-US" smtClean="0"/>
              <a:t>2017/4/12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A323403-0A29-4BFE-B3B9-75B58A42F840}" type="slidenum">
              <a:rPr kumimoji="1" lang="ja-JP" altLang="en-US" smtClean="0"/>
              <a:t>‹#›</a:t>
            </a:fld>
            <a:endParaRPr kumimoji="1" lang="ja-JP" altLang="en-US" dirty="0"/>
          </a:p>
        </p:txBody>
      </p:sp>
    </p:spTree>
    <p:extLst>
      <p:ext uri="{BB962C8B-B14F-4D97-AF65-F5344CB8AC3E}">
        <p14:creationId xmlns:p14="http://schemas.microsoft.com/office/powerpoint/2010/main" val="656836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F481E78-2794-4F86-83CB-A4C867F2F95C}" type="datetime1">
              <a:rPr kumimoji="1" lang="ja-JP" altLang="en-US" smtClean="0"/>
              <a:t>2017/4/12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A323403-0A29-4BFE-B3B9-75B58A42F840}" type="slidenum">
              <a:rPr kumimoji="1" lang="ja-JP" altLang="en-US" smtClean="0"/>
              <a:t>‹#›</a:t>
            </a:fld>
            <a:endParaRPr kumimoji="1" lang="ja-JP" altLang="en-US" dirty="0"/>
          </a:p>
        </p:txBody>
      </p:sp>
    </p:spTree>
    <p:extLst>
      <p:ext uri="{BB962C8B-B14F-4D97-AF65-F5344CB8AC3E}">
        <p14:creationId xmlns:p14="http://schemas.microsoft.com/office/powerpoint/2010/main" val="3434583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8261F53-43D1-4002-B8D0-7C519C517586}" type="datetime1">
              <a:rPr kumimoji="1" lang="ja-JP" altLang="en-US" smtClean="0"/>
              <a:t>2017/4/12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A323403-0A29-4BFE-B3B9-75B58A42F840}" type="slidenum">
              <a:rPr kumimoji="1" lang="ja-JP" altLang="en-US" smtClean="0"/>
              <a:t>‹#›</a:t>
            </a:fld>
            <a:endParaRPr kumimoji="1" lang="ja-JP" altLang="en-US" dirty="0"/>
          </a:p>
        </p:txBody>
      </p:sp>
    </p:spTree>
    <p:extLst>
      <p:ext uri="{BB962C8B-B14F-4D97-AF65-F5344CB8AC3E}">
        <p14:creationId xmlns:p14="http://schemas.microsoft.com/office/powerpoint/2010/main" val="2312591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2A6DCDD-BD3A-47AD-A650-4B3EC8D0F55B}" type="datetime1">
              <a:rPr kumimoji="1" lang="ja-JP" altLang="en-US" smtClean="0"/>
              <a:t>2017/4/12</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FA323403-0A29-4BFE-B3B9-75B58A42F840}" type="slidenum">
              <a:rPr kumimoji="1" lang="ja-JP" altLang="en-US" smtClean="0"/>
              <a:t>‹#›</a:t>
            </a:fld>
            <a:endParaRPr kumimoji="1" lang="ja-JP" altLang="en-US" dirty="0"/>
          </a:p>
        </p:txBody>
      </p:sp>
    </p:spTree>
    <p:extLst>
      <p:ext uri="{BB962C8B-B14F-4D97-AF65-F5344CB8AC3E}">
        <p14:creationId xmlns:p14="http://schemas.microsoft.com/office/powerpoint/2010/main" val="2285725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24C58AD-102D-4581-AEF3-E89ABDEB3E59}" type="datetime1">
              <a:rPr kumimoji="1" lang="ja-JP" altLang="en-US" smtClean="0"/>
              <a:t>2017/4/12</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FA323403-0A29-4BFE-B3B9-75B58A42F840}" type="slidenum">
              <a:rPr kumimoji="1" lang="ja-JP" altLang="en-US" smtClean="0"/>
              <a:t>‹#›</a:t>
            </a:fld>
            <a:endParaRPr kumimoji="1" lang="ja-JP" altLang="en-US" dirty="0"/>
          </a:p>
        </p:txBody>
      </p:sp>
    </p:spTree>
    <p:extLst>
      <p:ext uri="{BB962C8B-B14F-4D97-AF65-F5344CB8AC3E}">
        <p14:creationId xmlns:p14="http://schemas.microsoft.com/office/powerpoint/2010/main" val="2354143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35D8475-516B-4ED6-9FA1-D4128D485C6C}" type="datetime1">
              <a:rPr kumimoji="1" lang="ja-JP" altLang="en-US" smtClean="0"/>
              <a:t>2017/4/12</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FA323403-0A29-4BFE-B3B9-75B58A42F840}" type="slidenum">
              <a:rPr kumimoji="1" lang="ja-JP" altLang="en-US" smtClean="0"/>
              <a:t>‹#›</a:t>
            </a:fld>
            <a:endParaRPr kumimoji="1" lang="ja-JP" altLang="en-US" dirty="0"/>
          </a:p>
        </p:txBody>
      </p:sp>
    </p:spTree>
    <p:extLst>
      <p:ext uri="{BB962C8B-B14F-4D97-AF65-F5344CB8AC3E}">
        <p14:creationId xmlns:p14="http://schemas.microsoft.com/office/powerpoint/2010/main" val="2991514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DE177C0-B868-4981-914D-ACCC9F09CDF5}" type="datetime1">
              <a:rPr kumimoji="1" lang="ja-JP" altLang="en-US" smtClean="0"/>
              <a:t>2017/4/12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A323403-0A29-4BFE-B3B9-75B58A42F840}" type="slidenum">
              <a:rPr kumimoji="1" lang="ja-JP" altLang="en-US" smtClean="0"/>
              <a:t>‹#›</a:t>
            </a:fld>
            <a:endParaRPr kumimoji="1" lang="ja-JP" altLang="en-US" dirty="0"/>
          </a:p>
        </p:txBody>
      </p:sp>
    </p:spTree>
    <p:extLst>
      <p:ext uri="{BB962C8B-B14F-4D97-AF65-F5344CB8AC3E}">
        <p14:creationId xmlns:p14="http://schemas.microsoft.com/office/powerpoint/2010/main" val="2189268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E382E7A-1255-4FB9-9628-FCCBF92F46E9}" type="datetime1">
              <a:rPr kumimoji="1" lang="ja-JP" altLang="en-US" smtClean="0"/>
              <a:t>2017/4/12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A323403-0A29-4BFE-B3B9-75B58A42F840}" type="slidenum">
              <a:rPr kumimoji="1" lang="ja-JP" altLang="en-US" smtClean="0"/>
              <a:t>‹#›</a:t>
            </a:fld>
            <a:endParaRPr kumimoji="1" lang="ja-JP" altLang="en-US" dirty="0"/>
          </a:p>
        </p:txBody>
      </p:sp>
    </p:spTree>
    <p:extLst>
      <p:ext uri="{BB962C8B-B14F-4D97-AF65-F5344CB8AC3E}">
        <p14:creationId xmlns:p14="http://schemas.microsoft.com/office/powerpoint/2010/main" val="1228114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6C869-0D39-46B3-B60A-65EB88C32E99}" type="datetime1">
              <a:rPr kumimoji="1" lang="ja-JP" altLang="en-US" smtClean="0"/>
              <a:t>2017/4/12</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23403-0A29-4BFE-B3B9-75B58A42F840}" type="slidenum">
              <a:rPr kumimoji="1" lang="ja-JP" altLang="en-US" smtClean="0"/>
              <a:t>‹#›</a:t>
            </a:fld>
            <a:endParaRPr kumimoji="1" lang="ja-JP" altLang="en-US" dirty="0"/>
          </a:p>
        </p:txBody>
      </p:sp>
    </p:spTree>
    <p:extLst>
      <p:ext uri="{BB962C8B-B14F-4D97-AF65-F5344CB8AC3E}">
        <p14:creationId xmlns:p14="http://schemas.microsoft.com/office/powerpoint/2010/main" val="425659840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hyperlink" Target="http://iphone.f-tools.net/img/201504/?img=20150407-71237-4.jpg&amp;width=600&amp;height=47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hyperlink" Target="http://iphone.f-tools.net/img/201504/?img=20150407-41199-5.jpg&amp;width=258&amp;height=367" TargetMode="Externa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7.jpg&amp;ehk=INB"/><Relationship Id="rId3" Type="http://schemas.openxmlformats.org/officeDocument/2006/relationships/image" Target="../media/image2.png"/><Relationship Id="rId7" Type="http://schemas.openxmlformats.org/officeDocument/2006/relationships/image" Target="../media/image6.jpg&amp;ehk=tKqtAFSUkl7wvxJCfVV5QQ&amp;r=0&amp;pid=OfficeInsert"/><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g&amp;ehk=OOMYIwV1IQtc8uCuwt9VXw&amp;r=0&amp;pid=OfficeInsert"/><Relationship Id="rId5" Type="http://schemas.openxmlformats.org/officeDocument/2006/relationships/image" Target="../media/image4.jpg&amp;ehk=8RQaa7nvCYnyR2Sxrl0"/><Relationship Id="rId4" Type="http://schemas.openxmlformats.org/officeDocument/2006/relationships/image" Target="../media/image3.jpg&amp;ehk=ZtPtdJr9YLTSSckGgh"/><Relationship Id="rId9" Type="http://schemas.openxmlformats.org/officeDocument/2006/relationships/image" Target="../media/image8.jpg&amp;ehk=bi1CX47hFV1"/></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g&amp;ehk=ZtPtdJr9YLTSSckGgh"/><Relationship Id="rId4" Type="http://schemas.openxmlformats.org/officeDocument/2006/relationships/image" Target="../media/image10.jpg&amp;ehk=KzsJv0GRv4fm4xJQ85HSiQ&amp;r=0&amp;pid=OfficeInsert"/></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amp;ehk=ZtPtdJr9YLTSSckGgh"/><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98984" y="1122363"/>
            <a:ext cx="9994032" cy="1094063"/>
          </a:xfrm>
        </p:spPr>
        <p:txBody>
          <a:bodyPr/>
          <a:lstStyle/>
          <a:p>
            <a:r>
              <a:rPr kumimoji="1" lang="ja-JP" altLang="en-US" dirty="0"/>
              <a:t>スマホを使おう</a:t>
            </a:r>
          </a:p>
        </p:txBody>
      </p:sp>
      <p:sp>
        <p:nvSpPr>
          <p:cNvPr id="3" name="サブタイトル 2"/>
          <p:cNvSpPr>
            <a:spLocks noGrp="1"/>
          </p:cNvSpPr>
          <p:nvPr>
            <p:ph type="subTitle" idx="1"/>
          </p:nvPr>
        </p:nvSpPr>
        <p:spPr>
          <a:xfrm>
            <a:off x="2093488" y="2564279"/>
            <a:ext cx="8004669" cy="3924753"/>
          </a:xfrm>
        </p:spPr>
        <p:txBody>
          <a:bodyPr>
            <a:normAutofit fontScale="85000" lnSpcReduction="10000"/>
          </a:bodyPr>
          <a:lstStyle/>
          <a:p>
            <a:pPr algn="l"/>
            <a:r>
              <a:rPr kumimoji="1" lang="ja-JP" altLang="en-US" sz="3100" dirty="0">
                <a:latin typeface="ＭＳ ゴシック" panose="020B0609070205080204" pitchFamily="49" charset="-128"/>
                <a:ea typeface="ＭＳ ゴシック" panose="020B0609070205080204" pitchFamily="49" charset="-128"/>
              </a:rPr>
              <a:t>スマホを賢く使おう</a:t>
            </a:r>
            <a:endParaRPr kumimoji="1" lang="en-US" altLang="ja-JP" sz="3100" dirty="0">
              <a:latin typeface="ＭＳ ゴシック" panose="020B0609070205080204" pitchFamily="49" charset="-128"/>
              <a:ea typeface="ＭＳ ゴシック" panose="020B0609070205080204" pitchFamily="49" charset="-128"/>
            </a:endParaRPr>
          </a:p>
          <a:p>
            <a:pPr algn="l"/>
            <a:r>
              <a:rPr kumimoji="1" lang="ja-JP" altLang="en-US" dirty="0">
                <a:latin typeface="ＭＳ ゴシック" panose="020B0609070205080204" pitchFamily="49" charset="-128"/>
                <a:ea typeface="ＭＳ ゴシック" panose="020B0609070205080204" pitchFamily="49" charset="-128"/>
              </a:rPr>
              <a:t>　　通信料金とは何か</a:t>
            </a:r>
            <a:r>
              <a:rPr lang="en-US" altLang="ja-JP" dirty="0">
                <a:latin typeface="ＭＳ ゴシック" panose="020B0609070205080204" pitchFamily="49" charset="-128"/>
                <a:ea typeface="ＭＳ ゴシック" panose="020B0609070205080204" pitchFamily="49" charset="-128"/>
              </a:rPr>
              <a:t>------------------------------------  2</a:t>
            </a:r>
            <a:endParaRPr kumimoji="1" lang="en-US" altLang="ja-JP" dirty="0">
              <a:latin typeface="ＭＳ ゴシック" panose="020B0609070205080204" pitchFamily="49" charset="-128"/>
              <a:ea typeface="ＭＳ ゴシック" panose="020B0609070205080204" pitchFamily="49" charset="-128"/>
            </a:endParaRPr>
          </a:p>
          <a:p>
            <a:pPr algn="l"/>
            <a:r>
              <a:rPr lang="ja-JP" altLang="en-US" dirty="0">
                <a:latin typeface="ＭＳ ゴシック" panose="020B0609070205080204" pitchFamily="49" charset="-128"/>
                <a:ea typeface="ＭＳ ゴシック" panose="020B0609070205080204" pitchFamily="49" charset="-128"/>
              </a:rPr>
              <a:t>　　スマホの基本ソフト</a:t>
            </a:r>
            <a:r>
              <a:rPr lang="en-US" altLang="ja-JP" dirty="0">
                <a:latin typeface="ＭＳ ゴシック" panose="020B0609070205080204" pitchFamily="49" charset="-128"/>
                <a:ea typeface="ＭＳ ゴシック" panose="020B0609070205080204" pitchFamily="49" charset="-128"/>
              </a:rPr>
              <a:t>---------------------------------- 17</a:t>
            </a:r>
          </a:p>
          <a:p>
            <a:pPr algn="l"/>
            <a:r>
              <a:rPr lang="ja-JP" altLang="en-US" dirty="0">
                <a:latin typeface="ＭＳ ゴシック" panose="020B0609070205080204" pitchFamily="49" charset="-128"/>
                <a:ea typeface="ＭＳ ゴシック" panose="020B0609070205080204" pitchFamily="49" charset="-128"/>
              </a:rPr>
              <a:t>　　スマホの基本操作</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 </a:t>
            </a:r>
            <a:r>
              <a:rPr lang="en-US" altLang="ja-JP" dirty="0">
                <a:latin typeface="ＭＳ ゴシック" panose="020B0609070205080204" pitchFamily="49" charset="-128"/>
                <a:ea typeface="ＭＳ ゴシック" panose="020B0609070205080204" pitchFamily="49" charset="-128"/>
              </a:rPr>
              <a:t>20</a:t>
            </a:r>
          </a:p>
          <a:p>
            <a:pPr algn="l"/>
            <a:r>
              <a:rPr kumimoji="1" lang="ja-JP" altLang="en-US" dirty="0">
                <a:latin typeface="ＭＳ ゴシック" panose="020B0609070205080204" pitchFamily="49" charset="-128"/>
                <a:ea typeface="ＭＳ ゴシック" panose="020B0609070205080204" pitchFamily="49" charset="-128"/>
              </a:rPr>
              <a:t>　　文字入力を覚えよう</a:t>
            </a:r>
            <a:r>
              <a:rPr lang="en-US" altLang="ja-JP" dirty="0">
                <a:latin typeface="ＭＳ ゴシック" panose="020B0609070205080204" pitchFamily="49" charset="-128"/>
                <a:ea typeface="ＭＳ ゴシック" panose="020B0609070205080204" pitchFamily="49" charset="-128"/>
              </a:rPr>
              <a:t> --------------------------------- 27</a:t>
            </a:r>
            <a:endParaRPr kumimoji="1" lang="en-US" altLang="ja-JP" dirty="0">
              <a:latin typeface="ＭＳ ゴシック" panose="020B0609070205080204" pitchFamily="49" charset="-128"/>
              <a:ea typeface="ＭＳ ゴシック" panose="020B0609070205080204" pitchFamily="49" charset="-128"/>
            </a:endParaRPr>
          </a:p>
          <a:p>
            <a:pPr algn="l"/>
            <a:r>
              <a:rPr lang="ja-JP" altLang="en-US" dirty="0">
                <a:latin typeface="ＭＳ ゴシック" panose="020B0609070205080204" pitchFamily="49" charset="-128"/>
                <a:ea typeface="ＭＳ ゴシック" panose="020B0609070205080204" pitchFamily="49" charset="-128"/>
              </a:rPr>
              <a:t>　　</a:t>
            </a:r>
            <a:r>
              <a:rPr lang="en-US" altLang="ja-JP" dirty="0">
                <a:latin typeface="ＭＳ ゴシック" panose="020B0609070205080204" pitchFamily="49" charset="-128"/>
                <a:ea typeface="ＭＳ ゴシック" panose="020B0609070205080204" pitchFamily="49" charset="-128"/>
              </a:rPr>
              <a:t>Wi-Fi</a:t>
            </a:r>
            <a:r>
              <a:rPr lang="ja-JP" altLang="en-US" dirty="0">
                <a:latin typeface="ＭＳ ゴシック" panose="020B0609070205080204" pitchFamily="49" charset="-128"/>
                <a:ea typeface="ＭＳ ゴシック" panose="020B0609070205080204" pitchFamily="49" charset="-128"/>
              </a:rPr>
              <a:t>に繋ごう</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何をするかイメージしよう</a:t>
            </a:r>
            <a:r>
              <a:rPr lang="en-US" altLang="ja-JP" dirty="0">
                <a:latin typeface="ＭＳ ゴシック" panose="020B0609070205080204" pitchFamily="49" charset="-128"/>
                <a:ea typeface="ＭＳ ゴシック" panose="020B0609070205080204" pitchFamily="49" charset="-128"/>
              </a:rPr>
              <a:t>) ------------ 30</a:t>
            </a:r>
          </a:p>
          <a:p>
            <a:pPr algn="l"/>
            <a:r>
              <a:rPr lang="ja-JP" altLang="en-US" sz="3100" dirty="0">
                <a:latin typeface="ＭＳ ゴシック" panose="020B0609070205080204" pitchFamily="49" charset="-128"/>
                <a:ea typeface="ＭＳ ゴシック" panose="020B0609070205080204" pitchFamily="49" charset="-128"/>
              </a:rPr>
              <a:t>スマホを便利に使おう</a:t>
            </a:r>
            <a:endParaRPr lang="en-US" altLang="ja-JP" sz="3100" dirty="0">
              <a:latin typeface="ＭＳ ゴシック" panose="020B0609070205080204" pitchFamily="49" charset="-128"/>
              <a:ea typeface="ＭＳ ゴシック" panose="020B0609070205080204" pitchFamily="49" charset="-128"/>
            </a:endParaRPr>
          </a:p>
          <a:p>
            <a:pPr algn="l"/>
            <a:r>
              <a:rPr lang="ja-JP" altLang="en-US" dirty="0">
                <a:latin typeface="ＭＳ ゴシック" panose="020B0609070205080204" pitchFamily="49" charset="-128"/>
                <a:ea typeface="ＭＳ ゴシック" panose="020B0609070205080204" pitchFamily="49" charset="-128"/>
              </a:rPr>
              <a:t>　　便利な機能の紹介 </a:t>
            </a:r>
            <a:r>
              <a:rPr lang="en-US" altLang="ja-JP" dirty="0">
                <a:latin typeface="ＭＳ ゴシック" panose="020B0609070205080204" pitchFamily="49" charset="-128"/>
                <a:ea typeface="ＭＳ ゴシック" panose="020B0609070205080204" pitchFamily="49" charset="-128"/>
              </a:rPr>
              <a:t>----------------------------------- 37</a:t>
            </a:r>
          </a:p>
          <a:p>
            <a:pPr algn="l"/>
            <a:r>
              <a:rPr lang="ja-JP" altLang="en-US" dirty="0">
                <a:latin typeface="ＭＳ ゴシック" panose="020B0609070205080204" pitchFamily="49" charset="-128"/>
                <a:ea typeface="ＭＳ ゴシック" panose="020B0609070205080204" pitchFamily="49" charset="-128"/>
              </a:rPr>
              <a:t>    アプリのダウンロード </a:t>
            </a:r>
            <a:r>
              <a:rPr lang="en-US" altLang="ja-JP" dirty="0">
                <a:latin typeface="ＭＳ ゴシック" panose="020B0609070205080204" pitchFamily="49" charset="-128"/>
                <a:ea typeface="ＭＳ ゴシック" panose="020B0609070205080204" pitchFamily="49" charset="-128"/>
              </a:rPr>
              <a:t>------------------------------- </a:t>
            </a:r>
          </a:p>
          <a:p>
            <a:endParaRPr kumimoji="1"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FA323403-0A29-4BFE-B3B9-75B58A42F840}" type="slidenum">
              <a:rPr kumimoji="1" lang="ja-JP" altLang="en-US" smtClean="0"/>
              <a:t>1</a:t>
            </a:fld>
            <a:endParaRPr kumimoji="1" lang="ja-JP" altLang="en-US" dirty="0"/>
          </a:p>
        </p:txBody>
      </p:sp>
      <p:sp>
        <p:nvSpPr>
          <p:cNvPr id="5" name="テキスト ボックス 4"/>
          <p:cNvSpPr txBox="1"/>
          <p:nvPr/>
        </p:nvSpPr>
        <p:spPr>
          <a:xfrm>
            <a:off x="11093016" y="6352143"/>
            <a:ext cx="505426" cy="369332"/>
          </a:xfrm>
          <a:prstGeom prst="rect">
            <a:avLst/>
          </a:prstGeom>
          <a:solidFill>
            <a:schemeClr val="bg1">
              <a:lumMod val="75000"/>
            </a:schemeClr>
          </a:solidFill>
        </p:spPr>
        <p:txBody>
          <a:bodyPr wrap="square" rtlCol="0">
            <a:spAutoFit/>
          </a:bodyPr>
          <a:lstStyle/>
          <a:p>
            <a:r>
              <a:rPr kumimoji="1" lang="ja-JP" altLang="en-US" dirty="0"/>
              <a:t>１</a:t>
            </a:r>
          </a:p>
        </p:txBody>
      </p:sp>
    </p:spTree>
    <p:extLst>
      <p:ext uri="{BB962C8B-B14F-4D97-AF65-F5344CB8AC3E}">
        <p14:creationId xmlns:p14="http://schemas.microsoft.com/office/powerpoint/2010/main" val="3476446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情報量をたくさん使うものとは</a:t>
            </a:r>
          </a:p>
        </p:txBody>
      </p:sp>
      <p:sp>
        <p:nvSpPr>
          <p:cNvPr id="3" name="コンテンツ プレースホルダー 2"/>
          <p:cNvSpPr>
            <a:spLocks noGrp="1"/>
          </p:cNvSpPr>
          <p:nvPr>
            <p:ph idx="1"/>
          </p:nvPr>
        </p:nvSpPr>
        <p:spPr>
          <a:xfrm>
            <a:off x="2083865" y="2802775"/>
            <a:ext cx="9583444" cy="2563496"/>
          </a:xfrm>
        </p:spPr>
        <p:txBody>
          <a:bodyPr>
            <a:normAutofit/>
          </a:bodyPr>
          <a:lstStyle/>
          <a:p>
            <a:pPr>
              <a:buFont typeface="Wingdings" panose="05000000000000000000" pitchFamily="2" charset="2"/>
              <a:buChar char="Ø"/>
            </a:pPr>
            <a:r>
              <a:rPr kumimoji="1" lang="ja-JP" altLang="en-US" sz="2000" dirty="0"/>
              <a:t>動画</a:t>
            </a:r>
            <a:r>
              <a:rPr kumimoji="1" lang="en-US" altLang="ja-JP" sz="2000" dirty="0"/>
              <a:t>(HV</a:t>
            </a:r>
            <a:r>
              <a:rPr kumimoji="1" lang="ja-JP" altLang="en-US" sz="2000" dirty="0"/>
              <a:t>動画を録画するための</a:t>
            </a:r>
            <a:r>
              <a:rPr lang="en-US" altLang="ja-JP" sz="2000" dirty="0"/>
              <a:t>BD</a:t>
            </a:r>
            <a:r>
              <a:rPr lang="ja-JP" altLang="en-US" sz="2000" dirty="0"/>
              <a:t>は、</a:t>
            </a:r>
            <a:r>
              <a:rPr lang="en-US" altLang="ja-JP" sz="2000" dirty="0"/>
              <a:t>25</a:t>
            </a:r>
            <a:r>
              <a:rPr lang="ja-JP" altLang="en-US" sz="2000" dirty="0"/>
              <a:t>ギガの容量を持っています</a:t>
            </a:r>
            <a:r>
              <a:rPr lang="en-US" altLang="ja-JP" sz="2000" dirty="0"/>
              <a:t>)</a:t>
            </a:r>
            <a:endParaRPr kumimoji="1" lang="en-US" altLang="ja-JP" sz="2000" dirty="0"/>
          </a:p>
          <a:p>
            <a:pPr>
              <a:buFont typeface="Wingdings" panose="05000000000000000000" pitchFamily="2" charset="2"/>
              <a:buChar char="Ø"/>
            </a:pPr>
            <a:r>
              <a:rPr lang="ja-JP" altLang="en-US" sz="2000" dirty="0"/>
              <a:t>写真や地図</a:t>
            </a:r>
            <a:endParaRPr lang="en-US" altLang="ja-JP" sz="2000" dirty="0"/>
          </a:p>
          <a:p>
            <a:pPr>
              <a:buFont typeface="Wingdings" panose="05000000000000000000" pitchFamily="2" charset="2"/>
              <a:buChar char="Ø"/>
            </a:pPr>
            <a:r>
              <a:rPr kumimoji="1" lang="ja-JP" altLang="en-US" sz="2000" dirty="0"/>
              <a:t>ソフトの更新</a:t>
            </a:r>
            <a:r>
              <a:rPr kumimoji="1" lang="en-US" altLang="ja-JP" sz="2000" dirty="0"/>
              <a:t>(1</a:t>
            </a:r>
            <a:r>
              <a:rPr kumimoji="1" lang="ja-JP" altLang="en-US" sz="2000" dirty="0" err="1"/>
              <a:t>つの</a:t>
            </a:r>
            <a:r>
              <a:rPr kumimoji="1" lang="ja-JP" altLang="en-US" sz="2000" dirty="0"/>
              <a:t>アプリは</a:t>
            </a:r>
            <a:r>
              <a:rPr kumimoji="1" lang="en-US" altLang="ja-JP" sz="2000" dirty="0"/>
              <a:t>20</a:t>
            </a:r>
            <a:r>
              <a:rPr kumimoji="1" lang="ja-JP" altLang="en-US" sz="2000" dirty="0"/>
              <a:t>メガ程度の大きさを持つものがざらにあります</a:t>
            </a:r>
            <a:r>
              <a:rPr kumimoji="1" lang="en-US" altLang="ja-JP" sz="2000" dirty="0"/>
              <a:t>)</a:t>
            </a:r>
          </a:p>
          <a:p>
            <a:pPr>
              <a:buFont typeface="Wingdings" panose="05000000000000000000" pitchFamily="2" charset="2"/>
              <a:buChar char="Ø"/>
            </a:pPr>
            <a:r>
              <a:rPr lang="ja-JP" altLang="en-US" sz="2000" dirty="0"/>
              <a:t>情報通信を必要とするゲームソフト等</a:t>
            </a:r>
            <a:r>
              <a:rPr lang="en-US" altLang="ja-JP" sz="2000" dirty="0"/>
              <a:t>(</a:t>
            </a:r>
            <a:r>
              <a:rPr lang="ja-JP" altLang="en-US" sz="2000" dirty="0"/>
              <a:t>動画と同じです</a:t>
            </a:r>
            <a:r>
              <a:rPr lang="en-US" altLang="ja-JP" sz="2000" dirty="0"/>
              <a:t>)</a:t>
            </a:r>
          </a:p>
          <a:p>
            <a:pPr marL="0" indent="0">
              <a:buNone/>
            </a:pPr>
            <a:endParaRPr lang="en-US" altLang="ja-JP" sz="2000" dirty="0"/>
          </a:p>
          <a:p>
            <a:pPr marL="0" indent="0">
              <a:buNone/>
            </a:pPr>
            <a:r>
              <a:rPr kumimoji="1" lang="ja-JP" altLang="en-US" sz="2000" dirty="0"/>
              <a:t>それ以外にも、アプリが勝手に通信しています。</a:t>
            </a:r>
          </a:p>
        </p:txBody>
      </p:sp>
      <p:sp>
        <p:nvSpPr>
          <p:cNvPr id="4" name="スライド番号プレースホルダー 3"/>
          <p:cNvSpPr>
            <a:spLocks noGrp="1"/>
          </p:cNvSpPr>
          <p:nvPr>
            <p:ph type="sldNum" sz="quarter" idx="12"/>
          </p:nvPr>
        </p:nvSpPr>
        <p:spPr/>
        <p:txBody>
          <a:bodyPr/>
          <a:lstStyle/>
          <a:p>
            <a:fld id="{FA323403-0A29-4BFE-B3B9-75B58A42F840}" type="slidenum">
              <a:rPr kumimoji="1" lang="ja-JP" altLang="en-US" smtClean="0"/>
              <a:t>10</a:t>
            </a:fld>
            <a:endParaRPr kumimoji="1" lang="ja-JP" altLang="en-US"/>
          </a:p>
        </p:txBody>
      </p:sp>
      <p:sp>
        <p:nvSpPr>
          <p:cNvPr id="5" name="テキスト ボックス 4"/>
          <p:cNvSpPr txBox="1"/>
          <p:nvPr/>
        </p:nvSpPr>
        <p:spPr>
          <a:xfrm>
            <a:off x="1947150" y="5429782"/>
            <a:ext cx="8506705" cy="1015663"/>
          </a:xfrm>
          <a:prstGeom prst="rect">
            <a:avLst/>
          </a:prstGeom>
          <a:noFill/>
          <a:ln w="28575">
            <a:solidFill>
              <a:srgbClr val="FF0000"/>
            </a:solidFill>
          </a:ln>
        </p:spPr>
        <p:txBody>
          <a:bodyPr wrap="square" rtlCol="0">
            <a:spAutoFit/>
          </a:bodyPr>
          <a:lstStyle/>
          <a:p>
            <a:r>
              <a:rPr kumimoji="1" lang="ja-JP" altLang="en-US" sz="2000" dirty="0"/>
              <a:t>通信事業者は様々な理由</a:t>
            </a:r>
            <a:r>
              <a:rPr kumimoji="1" lang="en-US" altLang="ja-JP" sz="2000" dirty="0"/>
              <a:t>(</a:t>
            </a:r>
            <a:r>
              <a:rPr kumimoji="1" lang="ja-JP" altLang="en-US" sz="2000" dirty="0"/>
              <a:t>高額な請求、利便性等々</a:t>
            </a:r>
            <a:r>
              <a:rPr kumimoji="1" lang="en-US" altLang="ja-JP" sz="2000" dirty="0"/>
              <a:t>)</a:t>
            </a:r>
            <a:r>
              <a:rPr kumimoji="1" lang="ja-JP" altLang="en-US" sz="2000" dirty="0"/>
              <a:t>から利用無制限や、大きな</a:t>
            </a:r>
            <a:r>
              <a:rPr kumimoji="1" lang="en-US" altLang="ja-JP" sz="2000" dirty="0"/>
              <a:t>(3</a:t>
            </a:r>
            <a:r>
              <a:rPr kumimoji="1" lang="ja-JP" altLang="en-US" sz="2000" dirty="0"/>
              <a:t>ギガとか</a:t>
            </a:r>
            <a:r>
              <a:rPr kumimoji="1" lang="en-US" altLang="ja-JP" sz="2000" dirty="0"/>
              <a:t>6</a:t>
            </a:r>
            <a:r>
              <a:rPr kumimoji="1" lang="ja-JP" altLang="en-US" sz="2000" dirty="0"/>
              <a:t>ギガ</a:t>
            </a:r>
            <a:r>
              <a:rPr kumimoji="1" lang="en-US" altLang="ja-JP" sz="2000" dirty="0"/>
              <a:t>)</a:t>
            </a:r>
            <a:r>
              <a:rPr lang="ja-JP" altLang="en-US" sz="2000" dirty="0"/>
              <a:t>通信量</a:t>
            </a:r>
            <a:r>
              <a:rPr kumimoji="1" lang="ja-JP" altLang="en-US" sz="2000" dirty="0"/>
              <a:t>契約を勧めるケースが多いようです。</a:t>
            </a:r>
            <a:r>
              <a:rPr kumimoji="1" lang="en-US" altLang="ja-JP" sz="2000" dirty="0"/>
              <a:t>(</a:t>
            </a:r>
            <a:r>
              <a:rPr kumimoji="1" lang="ja-JP" altLang="en-US" sz="2000" dirty="0"/>
              <a:t>当然大きな通信量契約ほど料金は高くなります</a:t>
            </a:r>
            <a:r>
              <a:rPr kumimoji="1" lang="en-US" altLang="ja-JP" sz="2000" dirty="0"/>
              <a:t>)</a:t>
            </a:r>
            <a:endParaRPr kumimoji="1" lang="ja-JP" altLang="en-US" sz="2000" dirty="0"/>
          </a:p>
        </p:txBody>
      </p:sp>
      <p:sp>
        <p:nvSpPr>
          <p:cNvPr id="6" name="コンテンツ プレースホルダー 2"/>
          <p:cNvSpPr txBox="1">
            <a:spLocks/>
          </p:cNvSpPr>
          <p:nvPr/>
        </p:nvSpPr>
        <p:spPr>
          <a:xfrm>
            <a:off x="1735522" y="1649480"/>
            <a:ext cx="9583444" cy="10312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2000" dirty="0"/>
              <a:t>メールだけなら、それほどたくさんの情報量契約は必要ないことが分かったと思いますが、スマホやタブレットのアプリは自分が意識していないところで情報量を使います。</a:t>
            </a:r>
          </a:p>
        </p:txBody>
      </p:sp>
      <p:sp>
        <p:nvSpPr>
          <p:cNvPr id="7" name="テキスト ボックス 6"/>
          <p:cNvSpPr txBox="1"/>
          <p:nvPr/>
        </p:nvSpPr>
        <p:spPr>
          <a:xfrm>
            <a:off x="11093016" y="6352143"/>
            <a:ext cx="641784" cy="369332"/>
          </a:xfrm>
          <a:prstGeom prst="rect">
            <a:avLst/>
          </a:prstGeom>
          <a:solidFill>
            <a:schemeClr val="bg1">
              <a:lumMod val="75000"/>
            </a:schemeClr>
          </a:solidFill>
        </p:spPr>
        <p:txBody>
          <a:bodyPr wrap="square" rtlCol="0">
            <a:spAutoFit/>
          </a:bodyPr>
          <a:lstStyle/>
          <a:p>
            <a:r>
              <a:rPr kumimoji="1" lang="en-US" altLang="ja-JP" dirty="0"/>
              <a:t>10</a:t>
            </a:r>
            <a:endParaRPr kumimoji="1" lang="ja-JP" altLang="en-US" dirty="0"/>
          </a:p>
        </p:txBody>
      </p:sp>
    </p:spTree>
    <p:extLst>
      <p:ext uri="{BB962C8B-B14F-4D97-AF65-F5344CB8AC3E}">
        <p14:creationId xmlns:p14="http://schemas.microsoft.com/office/powerpoint/2010/main" val="3375072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情報通信に</a:t>
            </a:r>
            <a:r>
              <a:rPr kumimoji="1" lang="en-US" altLang="ja-JP" dirty="0"/>
              <a:t>Wi-Fi(</a:t>
            </a:r>
            <a:r>
              <a:rPr kumimoji="1" lang="ja-JP" altLang="en-US" dirty="0"/>
              <a:t>ワイファイ</a:t>
            </a:r>
            <a:r>
              <a:rPr kumimoji="1" lang="en-US" altLang="ja-JP" dirty="0"/>
              <a:t>)</a:t>
            </a:r>
            <a:r>
              <a:rPr lang="ja-JP" altLang="en-US" dirty="0"/>
              <a:t>を使うと</a:t>
            </a:r>
            <a:endParaRPr kumimoji="1" lang="ja-JP" altLang="en-US" dirty="0"/>
          </a:p>
        </p:txBody>
      </p:sp>
      <p:sp>
        <p:nvSpPr>
          <p:cNvPr id="3" name="スライド番号プレースホルダー 2"/>
          <p:cNvSpPr>
            <a:spLocks noGrp="1"/>
          </p:cNvSpPr>
          <p:nvPr>
            <p:ph type="sldNum" sz="quarter" idx="12"/>
          </p:nvPr>
        </p:nvSpPr>
        <p:spPr/>
        <p:txBody>
          <a:bodyPr/>
          <a:lstStyle/>
          <a:p>
            <a:fld id="{FA323403-0A29-4BFE-B3B9-75B58A42F840}" type="slidenum">
              <a:rPr kumimoji="1" lang="ja-JP" altLang="en-US" smtClean="0"/>
              <a:t>11</a:t>
            </a:fld>
            <a:endParaRPr kumimoji="1" lang="ja-JP" altLang="en-US"/>
          </a:p>
        </p:txBody>
      </p:sp>
      <p:pic>
        <p:nvPicPr>
          <p:cNvPr id="4" name="図 3" descr="... スマホ, 携帯電話, 通信機器, 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7404" y="2844693"/>
            <a:ext cx="2138635" cy="3509554"/>
          </a:xfrm>
          <a:prstGeom prst="rect">
            <a:avLst/>
          </a:prstGeom>
        </p:spPr>
      </p:pic>
      <p:sp>
        <p:nvSpPr>
          <p:cNvPr id="5" name="左右矢印 4"/>
          <p:cNvSpPr/>
          <p:nvPr/>
        </p:nvSpPr>
        <p:spPr>
          <a:xfrm>
            <a:off x="6789408" y="4085112"/>
            <a:ext cx="1074076" cy="271795"/>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712347" y="3717700"/>
            <a:ext cx="1107996" cy="369332"/>
          </a:xfrm>
          <a:prstGeom prst="rect">
            <a:avLst/>
          </a:prstGeom>
          <a:noFill/>
        </p:spPr>
        <p:txBody>
          <a:bodyPr wrap="none" rtlCol="0">
            <a:spAutoFit/>
          </a:bodyPr>
          <a:lstStyle/>
          <a:p>
            <a:r>
              <a:rPr kumimoji="1" lang="ja-JP" altLang="en-US" dirty="0"/>
              <a:t>情報通信</a:t>
            </a:r>
          </a:p>
        </p:txBody>
      </p:sp>
      <p:pic>
        <p:nvPicPr>
          <p:cNvPr id="9" name="図 8" descr=", 無線ルーター, ルーター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7775" y="3358868"/>
            <a:ext cx="1104572" cy="1104572"/>
          </a:xfrm>
          <a:prstGeom prst="rect">
            <a:avLst/>
          </a:prstGeom>
        </p:spPr>
      </p:pic>
      <p:sp>
        <p:nvSpPr>
          <p:cNvPr id="11" name="左右矢印 10"/>
          <p:cNvSpPr/>
          <p:nvPr/>
        </p:nvSpPr>
        <p:spPr>
          <a:xfrm>
            <a:off x="4600189" y="4070286"/>
            <a:ext cx="878250" cy="286621"/>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381256" y="5007987"/>
            <a:ext cx="3416320" cy="1200329"/>
          </a:xfrm>
          <a:prstGeom prst="rect">
            <a:avLst/>
          </a:prstGeom>
          <a:noFill/>
        </p:spPr>
        <p:txBody>
          <a:bodyPr wrap="square" rtlCol="0">
            <a:spAutoFit/>
          </a:bodyPr>
          <a:lstStyle/>
          <a:p>
            <a:r>
              <a:rPr kumimoji="1" lang="ja-JP" altLang="en-US" dirty="0"/>
              <a:t>自宅、喫茶店、</a:t>
            </a:r>
            <a:r>
              <a:rPr lang="ja-JP" altLang="en-US" dirty="0"/>
              <a:t>お店、</a:t>
            </a:r>
            <a:r>
              <a:rPr kumimoji="1" lang="ja-JP" altLang="en-US" dirty="0"/>
              <a:t>ホテル等</a:t>
            </a:r>
            <a:endParaRPr kumimoji="1" lang="en-US" altLang="ja-JP" dirty="0"/>
          </a:p>
          <a:p>
            <a:r>
              <a:rPr lang="ja-JP" altLang="en-US" dirty="0"/>
              <a:t>で</a:t>
            </a:r>
            <a:r>
              <a:rPr lang="en-US" altLang="ja-JP" dirty="0"/>
              <a:t>Wi-Fi</a:t>
            </a:r>
            <a:r>
              <a:rPr lang="ja-JP" altLang="en-US" dirty="0"/>
              <a:t>接続し情報通信をした場合、通信事業者を介さないため情報通信料はかかりません</a:t>
            </a:r>
            <a:endParaRPr kumimoji="1" lang="en-US" altLang="ja-JP" dirty="0"/>
          </a:p>
        </p:txBody>
      </p:sp>
      <p:sp>
        <p:nvSpPr>
          <p:cNvPr id="19" name="テキスト ボックス 18"/>
          <p:cNvSpPr txBox="1"/>
          <p:nvPr/>
        </p:nvSpPr>
        <p:spPr>
          <a:xfrm>
            <a:off x="1893864" y="1489806"/>
            <a:ext cx="9013275" cy="1477328"/>
          </a:xfrm>
          <a:prstGeom prst="rect">
            <a:avLst/>
          </a:prstGeom>
          <a:noFill/>
        </p:spPr>
        <p:txBody>
          <a:bodyPr wrap="square" rtlCol="0">
            <a:spAutoFit/>
          </a:bodyPr>
          <a:lstStyle/>
          <a:p>
            <a:r>
              <a:rPr kumimoji="1" lang="en-US" altLang="ja-JP" dirty="0"/>
              <a:t>Wi-Fi</a:t>
            </a:r>
            <a:r>
              <a:rPr kumimoji="1" lang="ja-JP" altLang="en-US" dirty="0"/>
              <a:t>とは、プライベートな無線通信です。</a:t>
            </a:r>
            <a:endParaRPr kumimoji="1" lang="en-US" altLang="ja-JP" dirty="0"/>
          </a:p>
          <a:p>
            <a:r>
              <a:rPr kumimoji="1" lang="en-US" altLang="ja-JP" dirty="0"/>
              <a:t>Wi-Fi</a:t>
            </a:r>
            <a:r>
              <a:rPr kumimoji="1" lang="ja-JP" altLang="en-US" dirty="0"/>
              <a:t>機器はインターネット回線とつながっており、タブレットから無線でインターネットを使うことができます。</a:t>
            </a:r>
            <a:endParaRPr kumimoji="1" lang="en-US" altLang="ja-JP" dirty="0"/>
          </a:p>
          <a:p>
            <a:r>
              <a:rPr kumimoji="1" lang="ja-JP" altLang="en-US" dirty="0"/>
              <a:t>インターネットプロバイダ契約料金を払っていますので、それ以上の通信料はありません。</a:t>
            </a:r>
            <a:endParaRPr kumimoji="1" lang="en-US" altLang="ja-JP" dirty="0"/>
          </a:p>
        </p:txBody>
      </p:sp>
      <p:pic>
        <p:nvPicPr>
          <p:cNvPr id="20" name="図 19" descr="... , インターネット ID:20140118100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8835" y="3706335"/>
            <a:ext cx="1341685" cy="1153710"/>
          </a:xfrm>
          <a:prstGeom prst="rect">
            <a:avLst/>
          </a:prstGeom>
        </p:spPr>
      </p:pic>
      <p:sp>
        <p:nvSpPr>
          <p:cNvPr id="23" name="テキスト ボックス 22"/>
          <p:cNvSpPr txBox="1"/>
          <p:nvPr/>
        </p:nvSpPr>
        <p:spPr>
          <a:xfrm>
            <a:off x="11093016" y="6352143"/>
            <a:ext cx="641784" cy="369332"/>
          </a:xfrm>
          <a:prstGeom prst="rect">
            <a:avLst/>
          </a:prstGeom>
          <a:solidFill>
            <a:schemeClr val="bg1">
              <a:lumMod val="75000"/>
            </a:schemeClr>
          </a:solidFill>
        </p:spPr>
        <p:txBody>
          <a:bodyPr wrap="square" rtlCol="0">
            <a:spAutoFit/>
          </a:bodyPr>
          <a:lstStyle/>
          <a:p>
            <a:r>
              <a:rPr kumimoji="1" lang="en-US" altLang="ja-JP" dirty="0"/>
              <a:t>11</a:t>
            </a:r>
            <a:endParaRPr kumimoji="1" lang="ja-JP" altLang="en-US" dirty="0"/>
          </a:p>
        </p:txBody>
      </p:sp>
    </p:spTree>
    <p:extLst>
      <p:ext uri="{BB962C8B-B14F-4D97-AF65-F5344CB8AC3E}">
        <p14:creationId xmlns:p14="http://schemas.microsoft.com/office/powerpoint/2010/main" val="3483197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タブレットを賢く使おう</a:t>
            </a:r>
          </a:p>
        </p:txBody>
      </p:sp>
      <p:sp>
        <p:nvSpPr>
          <p:cNvPr id="3" name="コンテンツ プレースホルダー 2"/>
          <p:cNvSpPr>
            <a:spLocks noGrp="1"/>
          </p:cNvSpPr>
          <p:nvPr>
            <p:ph idx="1"/>
          </p:nvPr>
        </p:nvSpPr>
        <p:spPr>
          <a:xfrm>
            <a:off x="1268068" y="1665234"/>
            <a:ext cx="9655864" cy="2299114"/>
          </a:xfrm>
        </p:spPr>
        <p:txBody>
          <a:bodyPr>
            <a:normAutofit/>
          </a:bodyPr>
          <a:lstStyle/>
          <a:p>
            <a:pPr marL="0" indent="0">
              <a:buNone/>
            </a:pPr>
            <a:r>
              <a:rPr lang="ja-JP" altLang="en-US" sz="2000" dirty="0"/>
              <a:t>もし皆さんが情報通信契約を締結しているのであれば、ソフトのアップデート、動画のようなものは</a:t>
            </a:r>
            <a:r>
              <a:rPr lang="en-US" altLang="ja-JP" sz="2000" dirty="0"/>
              <a:t>Wi-Fi</a:t>
            </a:r>
            <a:r>
              <a:rPr lang="ja-JP" altLang="en-US" sz="2000" dirty="0"/>
              <a:t>の在る所で使うようにし、外 </a:t>
            </a:r>
            <a:r>
              <a:rPr lang="en-US" altLang="ja-JP" sz="2000" dirty="0"/>
              <a:t>(Wi-Fi</a:t>
            </a:r>
            <a:r>
              <a:rPr lang="ja-JP" altLang="en-US" sz="2000" dirty="0"/>
              <a:t>が無い場所</a:t>
            </a:r>
            <a:r>
              <a:rPr lang="en-US" altLang="ja-JP" sz="2000" dirty="0"/>
              <a:t>)</a:t>
            </a:r>
            <a:r>
              <a:rPr lang="ja-JP" altLang="en-US" sz="2000" dirty="0"/>
              <a:t>ではメールやインターネット検索程度しか使わないようにすれば、</a:t>
            </a:r>
            <a:r>
              <a:rPr lang="en-US" altLang="ja-JP" sz="2000" dirty="0"/>
              <a:t>1</a:t>
            </a:r>
            <a:r>
              <a:rPr lang="ja-JP" altLang="en-US" sz="2000" dirty="0"/>
              <a:t>ギガでかなりのことができることがわかります。</a:t>
            </a:r>
          </a:p>
          <a:p>
            <a:endParaRPr kumimoji="1" lang="ja-JP" altLang="en-US" dirty="0"/>
          </a:p>
        </p:txBody>
      </p:sp>
      <p:sp>
        <p:nvSpPr>
          <p:cNvPr id="7" name="スライド番号プレースホルダー 6"/>
          <p:cNvSpPr>
            <a:spLocks noGrp="1"/>
          </p:cNvSpPr>
          <p:nvPr>
            <p:ph type="sldNum" sz="quarter" idx="12"/>
          </p:nvPr>
        </p:nvSpPr>
        <p:spPr/>
        <p:txBody>
          <a:bodyPr/>
          <a:lstStyle/>
          <a:p>
            <a:fld id="{FA323403-0A29-4BFE-B3B9-75B58A42F840}" type="slidenum">
              <a:rPr kumimoji="1" lang="ja-JP" altLang="en-US" smtClean="0"/>
              <a:t>12</a:t>
            </a:fld>
            <a:endParaRPr kumimoji="1" lang="ja-JP" altLang="en-US"/>
          </a:p>
        </p:txBody>
      </p:sp>
      <p:sp>
        <p:nvSpPr>
          <p:cNvPr id="4" name="テキスト ボックス 3"/>
          <p:cNvSpPr txBox="1"/>
          <p:nvPr/>
        </p:nvSpPr>
        <p:spPr>
          <a:xfrm>
            <a:off x="2516554" y="3192003"/>
            <a:ext cx="7158891" cy="1477328"/>
          </a:xfrm>
          <a:prstGeom prst="rect">
            <a:avLst/>
          </a:prstGeom>
          <a:noFill/>
          <a:ln w="28575">
            <a:solidFill>
              <a:srgbClr val="FF0000"/>
            </a:solidFill>
          </a:ln>
        </p:spPr>
        <p:txBody>
          <a:bodyPr wrap="square" rtlCol="0">
            <a:spAutoFit/>
          </a:bodyPr>
          <a:lstStyle/>
          <a:p>
            <a:pPr marL="342900" indent="-342900">
              <a:buFont typeface="Wingdings" panose="05000000000000000000" pitchFamily="2" charset="2"/>
              <a:buChar char="Ø"/>
            </a:pPr>
            <a:r>
              <a:rPr lang="ja-JP" altLang="en-US" sz="2400" dirty="0"/>
              <a:t>自宅に</a:t>
            </a:r>
            <a:r>
              <a:rPr lang="en-US" altLang="ja-JP" sz="2400" dirty="0"/>
              <a:t>Wi-Fi</a:t>
            </a:r>
            <a:r>
              <a:rPr lang="ja-JP" altLang="en-US" sz="2400" dirty="0"/>
              <a:t>を設備しよう</a:t>
            </a:r>
            <a:r>
              <a:rPr lang="en-US" altLang="ja-JP" dirty="0"/>
              <a:t>(iPhone</a:t>
            </a:r>
            <a:r>
              <a:rPr lang="ja-JP" altLang="en-US" dirty="0"/>
              <a:t>は</a:t>
            </a:r>
            <a:r>
              <a:rPr lang="en-US" altLang="ja-JP" dirty="0"/>
              <a:t>Wi-Fi</a:t>
            </a:r>
            <a:r>
              <a:rPr lang="ja-JP" altLang="en-US" dirty="0"/>
              <a:t>がないと</a:t>
            </a:r>
            <a:r>
              <a:rPr lang="en-US" altLang="ja-JP" dirty="0"/>
              <a:t>iOS</a:t>
            </a:r>
            <a:r>
              <a:rPr lang="ja-JP" altLang="en-US" dirty="0"/>
              <a:t>の更新ができません</a:t>
            </a:r>
            <a:r>
              <a:rPr lang="en-US" altLang="ja-JP" dirty="0"/>
              <a:t>)</a:t>
            </a:r>
          </a:p>
          <a:p>
            <a:pPr marL="342900" indent="-342900">
              <a:buFont typeface="Wingdings" panose="05000000000000000000" pitchFamily="2" charset="2"/>
              <a:buChar char="Ø"/>
            </a:pPr>
            <a:r>
              <a:rPr lang="en-US" altLang="ja-JP" sz="2400" dirty="0"/>
              <a:t>Wi-Fi</a:t>
            </a:r>
            <a:r>
              <a:rPr lang="ja-JP" altLang="en-US" sz="2400" dirty="0"/>
              <a:t>の接続方法を覚えよう</a:t>
            </a:r>
            <a:endParaRPr lang="en-US" altLang="ja-JP" sz="2400" dirty="0"/>
          </a:p>
          <a:p>
            <a:pPr marL="342900" indent="-342900">
              <a:buFont typeface="Wingdings" panose="05000000000000000000" pitchFamily="2" charset="2"/>
              <a:buChar char="Ø"/>
            </a:pPr>
            <a:r>
              <a:rPr lang="ja-JP" altLang="en-US" sz="2400" dirty="0"/>
              <a:t>大きな情報量のものは家で処理しよう</a:t>
            </a:r>
            <a:endParaRPr lang="en-US" altLang="ja-JP" sz="2400" dirty="0"/>
          </a:p>
        </p:txBody>
      </p:sp>
      <p:sp>
        <p:nvSpPr>
          <p:cNvPr id="5" name="下矢印 4"/>
          <p:cNvSpPr/>
          <p:nvPr/>
        </p:nvSpPr>
        <p:spPr>
          <a:xfrm>
            <a:off x="5521234" y="4800445"/>
            <a:ext cx="1149531" cy="4789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516553" y="5396050"/>
            <a:ext cx="7158891" cy="830997"/>
          </a:xfrm>
          <a:prstGeom prst="rect">
            <a:avLst/>
          </a:prstGeom>
          <a:noFill/>
          <a:ln w="28575">
            <a:solidFill>
              <a:srgbClr val="FF0000"/>
            </a:solidFill>
          </a:ln>
        </p:spPr>
        <p:txBody>
          <a:bodyPr wrap="square" rtlCol="0">
            <a:spAutoFit/>
          </a:bodyPr>
          <a:lstStyle/>
          <a:p>
            <a:r>
              <a:rPr lang="ja-JP" altLang="en-US" sz="2400" dirty="0"/>
              <a:t>毎月の情報通信量をチェックし、契約ギガ数を見直そう</a:t>
            </a:r>
            <a:endParaRPr lang="en-US" altLang="ja-JP" sz="2400" dirty="0"/>
          </a:p>
        </p:txBody>
      </p:sp>
      <p:sp>
        <p:nvSpPr>
          <p:cNvPr id="8" name="テキスト ボックス 7"/>
          <p:cNvSpPr txBox="1"/>
          <p:nvPr/>
        </p:nvSpPr>
        <p:spPr>
          <a:xfrm>
            <a:off x="11093016" y="6352143"/>
            <a:ext cx="641784" cy="369332"/>
          </a:xfrm>
          <a:prstGeom prst="rect">
            <a:avLst/>
          </a:prstGeom>
          <a:solidFill>
            <a:schemeClr val="bg1">
              <a:lumMod val="75000"/>
            </a:schemeClr>
          </a:solidFill>
        </p:spPr>
        <p:txBody>
          <a:bodyPr wrap="square" rtlCol="0">
            <a:spAutoFit/>
          </a:bodyPr>
          <a:lstStyle/>
          <a:p>
            <a:r>
              <a:rPr kumimoji="1" lang="en-US" altLang="ja-JP" dirty="0"/>
              <a:t>12</a:t>
            </a:r>
            <a:endParaRPr kumimoji="1" lang="ja-JP" altLang="en-US" dirty="0"/>
          </a:p>
        </p:txBody>
      </p:sp>
    </p:spTree>
    <p:extLst>
      <p:ext uri="{BB962C8B-B14F-4D97-AF65-F5344CB8AC3E}">
        <p14:creationId xmlns:p14="http://schemas.microsoft.com/office/powerpoint/2010/main" val="813121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947" y="3340222"/>
            <a:ext cx="6527123" cy="2960757"/>
          </a:xfrm>
          <a:prstGeom prst="rect">
            <a:avLst/>
          </a:prstGeom>
        </p:spPr>
      </p:pic>
      <p:sp>
        <p:nvSpPr>
          <p:cNvPr id="2" name="タイトル 1"/>
          <p:cNvSpPr>
            <a:spLocks noGrp="1"/>
          </p:cNvSpPr>
          <p:nvPr>
            <p:ph type="title"/>
          </p:nvPr>
        </p:nvSpPr>
        <p:spPr>
          <a:xfrm>
            <a:off x="838200" y="365125"/>
            <a:ext cx="10515600" cy="1325563"/>
          </a:xfrm>
        </p:spPr>
        <p:txBody>
          <a:bodyPr/>
          <a:lstStyle/>
          <a:p>
            <a:r>
              <a:rPr kumimoji="1" lang="en-US" altLang="ja-JP" dirty="0"/>
              <a:t>Wi-Fi</a:t>
            </a:r>
            <a:r>
              <a:rPr kumimoji="1" lang="ja-JP" altLang="en-US" dirty="0"/>
              <a:t>機器をセットしよう</a:t>
            </a:r>
          </a:p>
        </p:txBody>
      </p:sp>
      <p:sp>
        <p:nvSpPr>
          <p:cNvPr id="4" name="スライド番号プレースホルダー 3"/>
          <p:cNvSpPr>
            <a:spLocks noGrp="1"/>
          </p:cNvSpPr>
          <p:nvPr>
            <p:ph type="sldNum" sz="quarter" idx="12"/>
          </p:nvPr>
        </p:nvSpPr>
        <p:spPr/>
        <p:txBody>
          <a:bodyPr/>
          <a:lstStyle/>
          <a:p>
            <a:fld id="{FA323403-0A29-4BFE-B3B9-75B58A42F840}" type="slidenum">
              <a:rPr kumimoji="1" lang="ja-JP" altLang="en-US" smtClean="0"/>
              <a:t>13</a:t>
            </a:fld>
            <a:endParaRPr kumimoji="1" lang="ja-JP" altLang="en-US" dirty="0"/>
          </a:p>
        </p:txBody>
      </p:sp>
      <p:sp>
        <p:nvSpPr>
          <p:cNvPr id="7" name="テキスト ボックス 6"/>
          <p:cNvSpPr txBox="1"/>
          <p:nvPr/>
        </p:nvSpPr>
        <p:spPr>
          <a:xfrm>
            <a:off x="3732492" y="5716204"/>
            <a:ext cx="1523301" cy="584775"/>
          </a:xfrm>
          <a:prstGeom prst="rect">
            <a:avLst/>
          </a:prstGeom>
          <a:solidFill>
            <a:srgbClr val="F3F3F3"/>
          </a:solidFill>
        </p:spPr>
        <p:txBody>
          <a:bodyPr wrap="square" rtlCol="0">
            <a:spAutoFit/>
          </a:bodyPr>
          <a:lstStyle/>
          <a:p>
            <a:r>
              <a:rPr kumimoji="1" lang="en-US" altLang="ja-JP" sz="1600" dirty="0"/>
              <a:t>Wi-Fi</a:t>
            </a:r>
            <a:r>
              <a:rPr kumimoji="1" lang="ja-JP" altLang="en-US" sz="1600" dirty="0"/>
              <a:t>機能付きルータ</a:t>
            </a:r>
          </a:p>
        </p:txBody>
      </p:sp>
      <p:sp>
        <p:nvSpPr>
          <p:cNvPr id="8" name="テキスト ボックス 7"/>
          <p:cNvSpPr txBox="1"/>
          <p:nvPr/>
        </p:nvSpPr>
        <p:spPr>
          <a:xfrm>
            <a:off x="7907366" y="1690688"/>
            <a:ext cx="3880160" cy="4524315"/>
          </a:xfrm>
          <a:prstGeom prst="rect">
            <a:avLst/>
          </a:prstGeom>
          <a:noFill/>
        </p:spPr>
        <p:txBody>
          <a:bodyPr wrap="square" rtlCol="0">
            <a:spAutoFit/>
          </a:bodyPr>
          <a:lstStyle/>
          <a:p>
            <a:r>
              <a:rPr kumimoji="1" lang="ja-JP" altLang="en-US" dirty="0"/>
              <a:t>ここでは、インターネットサービスプロバイダから提供されたモデムに、自分で用意したルータを接続するイメージを説明します。</a:t>
            </a:r>
            <a:endParaRPr lang="en-US" altLang="ja-JP" dirty="0"/>
          </a:p>
          <a:p>
            <a:r>
              <a:rPr kumimoji="1" lang="en-US" altLang="ja-JP" dirty="0"/>
              <a:t>(</a:t>
            </a:r>
            <a:r>
              <a:rPr kumimoji="1" lang="ja-JP" altLang="en-US" dirty="0"/>
              <a:t>通信事業者が</a:t>
            </a:r>
            <a:r>
              <a:rPr kumimoji="1" lang="en-US" altLang="ja-JP" dirty="0"/>
              <a:t>Wi-Fi</a:t>
            </a:r>
            <a:r>
              <a:rPr kumimoji="1" lang="ja-JP" altLang="en-US" dirty="0"/>
              <a:t>機能付きのルータを有料でレンタルするようなケースもあるようです。</a:t>
            </a:r>
            <a:r>
              <a:rPr kumimoji="1" lang="en-US" altLang="ja-JP" dirty="0"/>
              <a:t>)</a:t>
            </a:r>
          </a:p>
          <a:p>
            <a:endParaRPr lang="en-US" altLang="ja-JP" dirty="0"/>
          </a:p>
          <a:p>
            <a:r>
              <a:rPr kumimoji="1" lang="ja-JP" altLang="en-US" dirty="0"/>
              <a:t>プロバイダーから提供されたモデムと、</a:t>
            </a:r>
            <a:r>
              <a:rPr kumimoji="1" lang="en-US" altLang="ja-JP" dirty="0"/>
              <a:t>Wi-Fi</a:t>
            </a:r>
            <a:r>
              <a:rPr kumimoji="1" lang="ja-JP" altLang="en-US" dirty="0"/>
              <a:t>機能付きのルータを</a:t>
            </a:r>
            <a:r>
              <a:rPr kumimoji="1" lang="en-US" altLang="ja-JP" dirty="0"/>
              <a:t>LAN</a:t>
            </a:r>
            <a:r>
              <a:rPr kumimoji="1" lang="ja-JP" altLang="en-US" dirty="0"/>
              <a:t>ケーブルで接続します。その後ルータの電源を入れます。</a:t>
            </a:r>
            <a:endParaRPr kumimoji="1" lang="en-US" altLang="ja-JP" dirty="0"/>
          </a:p>
          <a:p>
            <a:endParaRPr kumimoji="1" lang="en-US" altLang="ja-JP" dirty="0"/>
          </a:p>
          <a:p>
            <a:r>
              <a:rPr lang="en-US" altLang="ja-JP" dirty="0"/>
              <a:t>Wi-Fi</a:t>
            </a:r>
            <a:r>
              <a:rPr lang="ja-JP" altLang="en-US" dirty="0"/>
              <a:t>機能付きのルータであれば、有線</a:t>
            </a:r>
            <a:r>
              <a:rPr lang="en-US" altLang="ja-JP" dirty="0"/>
              <a:t>LAN</a:t>
            </a:r>
            <a:r>
              <a:rPr lang="ja-JP" altLang="en-US" dirty="0"/>
              <a:t>も、無線</a:t>
            </a:r>
            <a:r>
              <a:rPr lang="en-US" altLang="ja-JP" dirty="0"/>
              <a:t>LAN</a:t>
            </a:r>
            <a:r>
              <a:rPr lang="ja-JP" altLang="en-US" dirty="0"/>
              <a:t>も両方使えるようになります。</a:t>
            </a:r>
            <a:endParaRPr kumimoji="1" lang="ja-JP" altLang="en-US" dirty="0"/>
          </a:p>
        </p:txBody>
      </p:sp>
      <p:sp>
        <p:nvSpPr>
          <p:cNvPr id="11" name="円弧 10"/>
          <p:cNvSpPr/>
          <p:nvPr/>
        </p:nvSpPr>
        <p:spPr>
          <a:xfrm rot="1273478">
            <a:off x="4237039" y="2676290"/>
            <a:ext cx="1230572" cy="1267549"/>
          </a:xfrm>
          <a:prstGeom prst="arc">
            <a:avLst/>
          </a:prstGeom>
          <a:ln w="635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円弧 11"/>
          <p:cNvSpPr/>
          <p:nvPr/>
        </p:nvSpPr>
        <p:spPr>
          <a:xfrm rot="1411650">
            <a:off x="4340987" y="2396377"/>
            <a:ext cx="1589932" cy="1611513"/>
          </a:xfrm>
          <a:prstGeom prst="arc">
            <a:avLst/>
          </a:prstGeom>
          <a:ln w="635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9" name="円弧 8"/>
          <p:cNvSpPr/>
          <p:nvPr/>
        </p:nvSpPr>
        <p:spPr>
          <a:xfrm rot="1222001">
            <a:off x="4042052" y="2975138"/>
            <a:ext cx="914400" cy="914400"/>
          </a:xfrm>
          <a:prstGeom prst="arc">
            <a:avLst/>
          </a:prstGeom>
          <a:ln w="635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3" name="図 12" descr="... スマホ, 携帯電話, 通信機器, 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2451" y="1933221"/>
            <a:ext cx="942267" cy="1546283"/>
          </a:xfrm>
          <a:prstGeom prst="rect">
            <a:avLst/>
          </a:prstGeom>
        </p:spPr>
      </p:pic>
      <p:sp>
        <p:nvSpPr>
          <p:cNvPr id="16" name="正方形/長方形 15"/>
          <p:cNvSpPr/>
          <p:nvPr/>
        </p:nvSpPr>
        <p:spPr>
          <a:xfrm>
            <a:off x="2952565" y="3340222"/>
            <a:ext cx="1266971" cy="887206"/>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3468757" y="4056008"/>
            <a:ext cx="745751" cy="887206"/>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4643804" y="3622344"/>
            <a:ext cx="745751" cy="887206"/>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143914" y="3975123"/>
            <a:ext cx="745751" cy="524487"/>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5974126" y="4591267"/>
            <a:ext cx="993204" cy="731016"/>
          </a:xfrm>
          <a:prstGeom prst="rect">
            <a:avLst/>
          </a:prstGeom>
          <a:solidFill>
            <a:srgbClr val="909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12236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a:t>WiFi</a:t>
            </a:r>
            <a:r>
              <a:rPr kumimoji="1" lang="ja-JP" altLang="en-US" dirty="0"/>
              <a:t>に繋ごう</a:t>
            </a:r>
            <a:r>
              <a:rPr kumimoji="1" lang="en-US" altLang="ja-JP" sz="4000" dirty="0"/>
              <a:t>(</a:t>
            </a:r>
            <a:r>
              <a:rPr kumimoji="1" lang="ja-JP" altLang="en-US" sz="4000" dirty="0"/>
              <a:t>何を</a:t>
            </a:r>
            <a:r>
              <a:rPr lang="ja-JP" altLang="en-US" sz="4000" dirty="0"/>
              <a:t>するか</a:t>
            </a:r>
            <a:r>
              <a:rPr kumimoji="1" lang="ja-JP" altLang="en-US" sz="4000" dirty="0"/>
              <a:t>イメージしよう</a:t>
            </a:r>
            <a:r>
              <a:rPr kumimoji="1" lang="en-US" altLang="ja-JP" sz="4000" dirty="0"/>
              <a:t>)</a:t>
            </a:r>
            <a:endParaRPr kumimoji="1" lang="ja-JP" altLang="en-US" sz="4000" dirty="0"/>
          </a:p>
        </p:txBody>
      </p:sp>
      <p:sp>
        <p:nvSpPr>
          <p:cNvPr id="7" name="スライド番号プレースホルダー 6"/>
          <p:cNvSpPr>
            <a:spLocks noGrp="1"/>
          </p:cNvSpPr>
          <p:nvPr>
            <p:ph type="sldNum" sz="quarter" idx="12"/>
          </p:nvPr>
        </p:nvSpPr>
        <p:spPr/>
        <p:txBody>
          <a:bodyPr/>
          <a:lstStyle/>
          <a:p>
            <a:fld id="{FA323403-0A29-4BFE-B3B9-75B58A42F840}" type="slidenum">
              <a:rPr kumimoji="1" lang="ja-JP" altLang="en-US" smtClean="0"/>
              <a:t>14</a:t>
            </a:fld>
            <a:endParaRPr kumimoji="1" lang="ja-JP" altLang="en-US"/>
          </a:p>
        </p:txBody>
      </p:sp>
      <p:sp>
        <p:nvSpPr>
          <p:cNvPr id="32" name="テキスト ボックス 31"/>
          <p:cNvSpPr txBox="1"/>
          <p:nvPr/>
        </p:nvSpPr>
        <p:spPr>
          <a:xfrm>
            <a:off x="4385579" y="1671897"/>
            <a:ext cx="7625804" cy="3416320"/>
          </a:xfrm>
          <a:prstGeom prst="rect">
            <a:avLst/>
          </a:prstGeom>
          <a:noFill/>
        </p:spPr>
        <p:txBody>
          <a:bodyPr wrap="square" rtlCol="0">
            <a:spAutoFit/>
          </a:bodyPr>
          <a:lstStyle/>
          <a:p>
            <a:r>
              <a:rPr kumimoji="1" lang="ja-JP" altLang="en-US" dirty="0"/>
              <a:t>皆さんの周りにはいろいろな</a:t>
            </a:r>
            <a:r>
              <a:rPr kumimoji="1" lang="en-US" altLang="ja-JP" dirty="0"/>
              <a:t>Wi-Fi</a:t>
            </a:r>
            <a:r>
              <a:rPr kumimoji="1" lang="ja-JP" altLang="en-US" dirty="0"/>
              <a:t>電波が飛んでいます。</a:t>
            </a:r>
            <a:endParaRPr kumimoji="1" lang="en-US" altLang="ja-JP" dirty="0"/>
          </a:p>
          <a:p>
            <a:r>
              <a:rPr kumimoji="1" lang="ja-JP" altLang="en-US" dirty="0"/>
              <a:t>スマホや</a:t>
            </a:r>
            <a:r>
              <a:rPr kumimoji="1" lang="en-US" altLang="ja-JP" dirty="0"/>
              <a:t>PC</a:t>
            </a:r>
            <a:r>
              <a:rPr kumimoji="1" lang="ja-JP" altLang="en-US" dirty="0"/>
              <a:t>は</a:t>
            </a:r>
            <a:r>
              <a:rPr kumimoji="1" lang="en-US" altLang="ja-JP" dirty="0"/>
              <a:t>Wi-Fi</a:t>
            </a:r>
            <a:r>
              <a:rPr kumimoji="1" lang="ja-JP" altLang="en-US" dirty="0"/>
              <a:t>機能が</a:t>
            </a:r>
            <a:r>
              <a:rPr kumimoji="1" lang="en-US" altLang="ja-JP" dirty="0"/>
              <a:t>ON</a:t>
            </a:r>
            <a:r>
              <a:rPr kumimoji="1" lang="ja-JP" altLang="en-US" dirty="0"/>
              <a:t>になっていれば、これらの飛んでいる電波</a:t>
            </a:r>
            <a:r>
              <a:rPr kumimoji="1" lang="en-US" altLang="ja-JP" dirty="0"/>
              <a:t>(</a:t>
            </a:r>
            <a:r>
              <a:rPr kumimoji="1" lang="ja-JP" altLang="en-US" dirty="0"/>
              <a:t>サーバ</a:t>
            </a:r>
            <a:r>
              <a:rPr kumimoji="1" lang="en-US" altLang="ja-JP" dirty="0"/>
              <a:t>)</a:t>
            </a:r>
            <a:r>
              <a:rPr kumimoji="1" lang="ja-JP" altLang="en-US" dirty="0"/>
              <a:t>全てをとらえ表示します。このケースでは</a:t>
            </a:r>
            <a:r>
              <a:rPr kumimoji="1" lang="en-US" altLang="ja-JP" dirty="0"/>
              <a:t>3</a:t>
            </a:r>
            <a:r>
              <a:rPr kumimoji="1" lang="ja-JP" altLang="en-US" dirty="0"/>
              <a:t>件が表示されることになります。</a:t>
            </a:r>
            <a:endParaRPr kumimoji="1" lang="en-US" altLang="ja-JP" dirty="0"/>
          </a:p>
          <a:p>
            <a:r>
              <a:rPr kumimoji="1" lang="ja-JP" altLang="en-US" dirty="0"/>
              <a:t>その中で、自分がつなぎたい電波</a:t>
            </a:r>
            <a:r>
              <a:rPr kumimoji="1" lang="en-US" altLang="ja-JP" dirty="0"/>
              <a:t>(</a:t>
            </a:r>
            <a:r>
              <a:rPr kumimoji="1" lang="ja-JP" altLang="en-US" dirty="0"/>
              <a:t>サーバ</a:t>
            </a:r>
            <a:r>
              <a:rPr kumimoji="1" lang="en-US" altLang="ja-JP" dirty="0"/>
              <a:t>)</a:t>
            </a:r>
            <a:r>
              <a:rPr kumimoji="1" lang="ja-JP" altLang="en-US" dirty="0"/>
              <a:t>を選択をします。</a:t>
            </a:r>
            <a:endParaRPr kumimoji="1" lang="en-US" altLang="ja-JP" dirty="0"/>
          </a:p>
          <a:p>
            <a:r>
              <a:rPr kumimoji="1" lang="ja-JP" altLang="en-US" dirty="0"/>
              <a:t>選択されたサーバは、「繋いであげるからパスワードを入力して」と回答してきます。自分の電波</a:t>
            </a:r>
            <a:r>
              <a:rPr kumimoji="1" lang="en-US" altLang="ja-JP" dirty="0"/>
              <a:t>(</a:t>
            </a:r>
            <a:r>
              <a:rPr kumimoji="1" lang="ja-JP" altLang="en-US" dirty="0"/>
              <a:t>サーバ</a:t>
            </a:r>
            <a:r>
              <a:rPr kumimoji="1" lang="en-US" altLang="ja-JP" dirty="0"/>
              <a:t>)</a:t>
            </a:r>
            <a:r>
              <a:rPr kumimoji="1" lang="ja-JP" altLang="en-US" dirty="0"/>
              <a:t>であれば、パスワードがわかりますネ。</a:t>
            </a:r>
            <a:endParaRPr kumimoji="1" lang="en-US" altLang="ja-JP" dirty="0"/>
          </a:p>
          <a:p>
            <a:r>
              <a:rPr kumimoji="1" lang="ja-JP" altLang="en-US" dirty="0"/>
              <a:t>他人の電波</a:t>
            </a:r>
            <a:r>
              <a:rPr kumimoji="1" lang="en-US" altLang="ja-JP" dirty="0"/>
              <a:t>(</a:t>
            </a:r>
            <a:r>
              <a:rPr kumimoji="1" lang="ja-JP" altLang="en-US" dirty="0"/>
              <a:t>サーバ</a:t>
            </a:r>
            <a:r>
              <a:rPr kumimoji="1" lang="en-US" altLang="ja-JP" dirty="0"/>
              <a:t>)</a:t>
            </a:r>
            <a:r>
              <a:rPr kumimoji="1" lang="ja-JP" altLang="en-US" dirty="0"/>
              <a:t>を選んでも、パスワードがわからなければつなぐことができません。</a:t>
            </a:r>
            <a:endParaRPr kumimoji="1" lang="en-US" altLang="ja-JP" dirty="0"/>
          </a:p>
          <a:p>
            <a:endParaRPr kumimoji="1" lang="en-US" altLang="ja-JP" dirty="0"/>
          </a:p>
          <a:p>
            <a:r>
              <a:rPr kumimoji="1" lang="en-US" altLang="ja-JP" dirty="0"/>
              <a:t>Wi-Fi</a:t>
            </a:r>
            <a:r>
              <a:rPr kumimoji="1" lang="ja-JP" altLang="en-US" dirty="0"/>
              <a:t>接続のステップは</a:t>
            </a:r>
            <a:endParaRPr kumimoji="1" lang="en-US" altLang="ja-JP" dirty="0"/>
          </a:p>
        </p:txBody>
      </p:sp>
      <p:pic>
        <p:nvPicPr>
          <p:cNvPr id="36" name="図 35" descr="WLAN Access Point Symbol by Fred th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8058" y="1833477"/>
            <a:ext cx="465827" cy="636972"/>
          </a:xfrm>
          <a:prstGeom prst="rect">
            <a:avLst/>
          </a:prstGeom>
        </p:spPr>
      </p:pic>
      <p:pic>
        <p:nvPicPr>
          <p:cNvPr id="37" name="図 36" descr="WLAN Access Point Symbol by Fred th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720" y="3323393"/>
            <a:ext cx="465827" cy="610662"/>
          </a:xfrm>
          <a:prstGeom prst="rect">
            <a:avLst/>
          </a:prstGeom>
        </p:spPr>
      </p:pic>
      <p:pic>
        <p:nvPicPr>
          <p:cNvPr id="38" name="図 37" descr="WLAN Access Point Symbol by Fred th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8058" y="4914851"/>
            <a:ext cx="465827" cy="636972"/>
          </a:xfrm>
          <a:prstGeom prst="rect">
            <a:avLst/>
          </a:prstGeom>
        </p:spPr>
      </p:pic>
      <p:sp>
        <p:nvSpPr>
          <p:cNvPr id="39" name="テキスト ボックス 38"/>
          <p:cNvSpPr txBox="1"/>
          <p:nvPr/>
        </p:nvSpPr>
        <p:spPr>
          <a:xfrm>
            <a:off x="448871" y="4001253"/>
            <a:ext cx="1734339" cy="646331"/>
          </a:xfrm>
          <a:prstGeom prst="rect">
            <a:avLst/>
          </a:prstGeom>
          <a:noFill/>
        </p:spPr>
        <p:txBody>
          <a:bodyPr wrap="square" rtlCol="0">
            <a:spAutoFit/>
          </a:bodyPr>
          <a:lstStyle/>
          <a:p>
            <a:r>
              <a:rPr kumimoji="1" lang="ja-JP" altLang="en-US" dirty="0"/>
              <a:t>つなぎたい</a:t>
            </a:r>
            <a:r>
              <a:rPr kumimoji="1" lang="en-US" altLang="ja-JP" dirty="0"/>
              <a:t>Wi-Fi</a:t>
            </a:r>
            <a:endParaRPr kumimoji="1" lang="ja-JP" altLang="en-US" dirty="0"/>
          </a:p>
        </p:txBody>
      </p:sp>
      <p:sp>
        <p:nvSpPr>
          <p:cNvPr id="40" name="テキスト ボックス 39"/>
          <p:cNvSpPr txBox="1"/>
          <p:nvPr/>
        </p:nvSpPr>
        <p:spPr>
          <a:xfrm>
            <a:off x="2120686" y="5651086"/>
            <a:ext cx="1281351" cy="646331"/>
          </a:xfrm>
          <a:prstGeom prst="rect">
            <a:avLst/>
          </a:prstGeom>
          <a:noFill/>
        </p:spPr>
        <p:txBody>
          <a:bodyPr wrap="square" rtlCol="0">
            <a:spAutoFit/>
          </a:bodyPr>
          <a:lstStyle/>
          <a:p>
            <a:r>
              <a:rPr kumimoji="1" lang="ja-JP" altLang="en-US" dirty="0"/>
              <a:t>他人の</a:t>
            </a:r>
            <a:r>
              <a:rPr kumimoji="1" lang="en-US" altLang="ja-JP" dirty="0"/>
              <a:t>Wi-Fi</a:t>
            </a:r>
            <a:endParaRPr kumimoji="1" lang="ja-JP" altLang="en-US" dirty="0"/>
          </a:p>
        </p:txBody>
      </p:sp>
      <p:sp>
        <p:nvSpPr>
          <p:cNvPr id="41" name="テキスト ボックス 40"/>
          <p:cNvSpPr txBox="1"/>
          <p:nvPr/>
        </p:nvSpPr>
        <p:spPr>
          <a:xfrm>
            <a:off x="2120686" y="2603762"/>
            <a:ext cx="1281351" cy="646331"/>
          </a:xfrm>
          <a:prstGeom prst="rect">
            <a:avLst/>
          </a:prstGeom>
          <a:noFill/>
        </p:spPr>
        <p:txBody>
          <a:bodyPr wrap="square" rtlCol="0">
            <a:spAutoFit/>
          </a:bodyPr>
          <a:lstStyle/>
          <a:p>
            <a:r>
              <a:rPr kumimoji="1" lang="ja-JP" altLang="en-US" dirty="0"/>
              <a:t>他人の</a:t>
            </a:r>
            <a:r>
              <a:rPr kumimoji="1" lang="en-US" altLang="ja-JP" dirty="0"/>
              <a:t>Wi-Fi</a:t>
            </a:r>
            <a:endParaRPr kumimoji="1" lang="ja-JP" altLang="en-US" dirty="0"/>
          </a:p>
        </p:txBody>
      </p:sp>
      <p:sp>
        <p:nvSpPr>
          <p:cNvPr id="3" name="右矢印 2"/>
          <p:cNvSpPr/>
          <p:nvPr/>
        </p:nvSpPr>
        <p:spPr>
          <a:xfrm rot="3175942">
            <a:off x="2780729" y="2420261"/>
            <a:ext cx="1058371" cy="200569"/>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1879838" y="3376722"/>
            <a:ext cx="1058371" cy="200569"/>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rot="18746088">
            <a:off x="2591879" y="4254784"/>
            <a:ext cx="1058371" cy="200569"/>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rot="10800000">
            <a:off x="1852553" y="3649624"/>
            <a:ext cx="1058371" cy="200569"/>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p:nvGrpSpPr>
        <p:grpSpPr>
          <a:xfrm>
            <a:off x="3614882" y="3184740"/>
            <a:ext cx="578139" cy="1114391"/>
            <a:chOff x="4259315" y="3184740"/>
            <a:chExt cx="578139" cy="1114391"/>
          </a:xfrm>
        </p:grpSpPr>
        <p:pic>
          <p:nvPicPr>
            <p:cNvPr id="34" name="図 33"/>
            <p:cNvPicPr>
              <a:picLocks noChangeAspect="1"/>
            </p:cNvPicPr>
            <p:nvPr/>
          </p:nvPicPr>
          <p:blipFill>
            <a:blip r:embed="rId5"/>
            <a:stretch>
              <a:fillRect/>
            </a:stretch>
          </p:blipFill>
          <p:spPr>
            <a:xfrm>
              <a:off x="4262229" y="3184740"/>
              <a:ext cx="575225" cy="1114391"/>
            </a:xfrm>
            <a:prstGeom prst="rect">
              <a:avLst/>
            </a:prstGeom>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9315" y="3255211"/>
              <a:ext cx="578139" cy="910568"/>
            </a:xfrm>
            <a:prstGeom prst="rect">
              <a:avLst/>
            </a:prstGeom>
          </p:spPr>
        </p:pic>
        <p:sp>
          <p:nvSpPr>
            <p:cNvPr id="4" name="正方形/長方形 3"/>
            <p:cNvSpPr/>
            <p:nvPr/>
          </p:nvSpPr>
          <p:spPr>
            <a:xfrm>
              <a:off x="4259315" y="3564507"/>
              <a:ext cx="437322"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正方形/長方形 17"/>
            <p:cNvSpPr/>
            <p:nvPr/>
          </p:nvSpPr>
          <p:spPr>
            <a:xfrm>
              <a:off x="4259315" y="3657837"/>
              <a:ext cx="437322"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19" name="グループ化 18"/>
          <p:cNvGrpSpPr/>
          <p:nvPr/>
        </p:nvGrpSpPr>
        <p:grpSpPr>
          <a:xfrm>
            <a:off x="5073567" y="5219002"/>
            <a:ext cx="578139" cy="1114391"/>
            <a:chOff x="4259315" y="3184740"/>
            <a:chExt cx="578139" cy="1114391"/>
          </a:xfrm>
        </p:grpSpPr>
        <p:pic>
          <p:nvPicPr>
            <p:cNvPr id="20" name="図 19"/>
            <p:cNvPicPr>
              <a:picLocks noChangeAspect="1"/>
            </p:cNvPicPr>
            <p:nvPr/>
          </p:nvPicPr>
          <p:blipFill>
            <a:blip r:embed="rId5"/>
            <a:stretch>
              <a:fillRect/>
            </a:stretch>
          </p:blipFill>
          <p:spPr>
            <a:xfrm>
              <a:off x="4262229" y="3184740"/>
              <a:ext cx="575225" cy="1114391"/>
            </a:xfrm>
            <a:prstGeom prst="rect">
              <a:avLst/>
            </a:prstGeom>
          </p:spPr>
        </p:pic>
        <p:pic>
          <p:nvPicPr>
            <p:cNvPr id="21" name="図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9315" y="3255211"/>
              <a:ext cx="578139" cy="910568"/>
            </a:xfrm>
            <a:prstGeom prst="rect">
              <a:avLst/>
            </a:prstGeom>
          </p:spPr>
        </p:pic>
        <p:sp>
          <p:nvSpPr>
            <p:cNvPr id="22" name="正方形/長方形 21"/>
            <p:cNvSpPr/>
            <p:nvPr/>
          </p:nvSpPr>
          <p:spPr>
            <a:xfrm>
              <a:off x="4259315" y="3564507"/>
              <a:ext cx="437322"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正方形/長方形 22"/>
            <p:cNvSpPr/>
            <p:nvPr/>
          </p:nvSpPr>
          <p:spPr>
            <a:xfrm>
              <a:off x="4259315" y="3657837"/>
              <a:ext cx="437322"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4" name="右矢印 12"/>
          <p:cNvSpPr/>
          <p:nvPr/>
        </p:nvSpPr>
        <p:spPr>
          <a:xfrm>
            <a:off x="8198481" y="5128033"/>
            <a:ext cx="1058371" cy="200569"/>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6033104" y="5112660"/>
            <a:ext cx="2031325" cy="338554"/>
          </a:xfrm>
          <a:prstGeom prst="rect">
            <a:avLst/>
          </a:prstGeom>
          <a:noFill/>
        </p:spPr>
        <p:txBody>
          <a:bodyPr wrap="none" rtlCol="0">
            <a:spAutoFit/>
          </a:bodyPr>
          <a:lstStyle/>
          <a:p>
            <a:r>
              <a:rPr kumimoji="1" lang="ja-JP" altLang="en-US" sz="1600" dirty="0"/>
              <a:t>あなたにつなぎたい</a:t>
            </a:r>
          </a:p>
        </p:txBody>
      </p:sp>
      <p:sp>
        <p:nvSpPr>
          <p:cNvPr id="26" name="テキスト ボックス 25"/>
          <p:cNvSpPr txBox="1"/>
          <p:nvPr/>
        </p:nvSpPr>
        <p:spPr>
          <a:xfrm>
            <a:off x="7430164" y="5415980"/>
            <a:ext cx="2031325" cy="338554"/>
          </a:xfrm>
          <a:prstGeom prst="rect">
            <a:avLst/>
          </a:prstGeom>
          <a:noFill/>
        </p:spPr>
        <p:txBody>
          <a:bodyPr wrap="none" rtlCol="0">
            <a:spAutoFit/>
          </a:bodyPr>
          <a:lstStyle/>
          <a:p>
            <a:r>
              <a:rPr kumimoji="1" lang="ja-JP" altLang="en-US" sz="1600" dirty="0"/>
              <a:t>パスワードを入れて</a:t>
            </a:r>
          </a:p>
        </p:txBody>
      </p:sp>
      <p:sp>
        <p:nvSpPr>
          <p:cNvPr id="27" name="右矢印 14"/>
          <p:cNvSpPr/>
          <p:nvPr/>
        </p:nvSpPr>
        <p:spPr>
          <a:xfrm rot="10800000">
            <a:off x="6131982" y="5484972"/>
            <a:ext cx="1058371" cy="200569"/>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6033103" y="5834909"/>
            <a:ext cx="1470274" cy="338554"/>
          </a:xfrm>
          <a:prstGeom prst="rect">
            <a:avLst/>
          </a:prstGeom>
          <a:noFill/>
        </p:spPr>
        <p:txBody>
          <a:bodyPr wrap="none" rtlCol="0">
            <a:spAutoFit/>
          </a:bodyPr>
          <a:lstStyle/>
          <a:p>
            <a:r>
              <a:rPr kumimoji="1" lang="en-US" altLang="ja-JP" sz="1600" dirty="0"/>
              <a:t>XXXXXXX</a:t>
            </a:r>
            <a:r>
              <a:rPr kumimoji="1" lang="ja-JP" altLang="en-US" sz="1600" dirty="0"/>
              <a:t>です</a:t>
            </a:r>
          </a:p>
        </p:txBody>
      </p:sp>
      <p:sp>
        <p:nvSpPr>
          <p:cNvPr id="29" name="右矢印 12"/>
          <p:cNvSpPr/>
          <p:nvPr/>
        </p:nvSpPr>
        <p:spPr>
          <a:xfrm>
            <a:off x="8198481" y="5875995"/>
            <a:ext cx="1058371" cy="200569"/>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p:cNvSpPr txBox="1"/>
          <p:nvPr/>
        </p:nvSpPr>
        <p:spPr>
          <a:xfrm>
            <a:off x="7841080" y="6173463"/>
            <a:ext cx="1415772" cy="338554"/>
          </a:xfrm>
          <a:prstGeom prst="rect">
            <a:avLst/>
          </a:prstGeom>
          <a:noFill/>
        </p:spPr>
        <p:txBody>
          <a:bodyPr wrap="none" rtlCol="0">
            <a:spAutoFit/>
          </a:bodyPr>
          <a:lstStyle/>
          <a:p>
            <a:r>
              <a:rPr kumimoji="1" lang="ja-JP" altLang="en-US" sz="1600" dirty="0"/>
              <a:t>接続しました</a:t>
            </a:r>
          </a:p>
        </p:txBody>
      </p:sp>
      <p:sp>
        <p:nvSpPr>
          <p:cNvPr id="31" name="右矢印 14"/>
          <p:cNvSpPr/>
          <p:nvPr/>
        </p:nvSpPr>
        <p:spPr>
          <a:xfrm rot="10800000">
            <a:off x="6147246" y="6242455"/>
            <a:ext cx="1058371" cy="200569"/>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descr="WLAN Access Point Symbol by Fred th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6401" y="5409627"/>
            <a:ext cx="465827" cy="610662"/>
          </a:xfrm>
          <a:prstGeom prst="rect">
            <a:avLst/>
          </a:prstGeom>
        </p:spPr>
      </p:pic>
      <p:sp>
        <p:nvSpPr>
          <p:cNvPr id="35" name="テキスト ボックス 34"/>
          <p:cNvSpPr txBox="1"/>
          <p:nvPr/>
        </p:nvSpPr>
        <p:spPr>
          <a:xfrm>
            <a:off x="11093016" y="6352143"/>
            <a:ext cx="641784" cy="369332"/>
          </a:xfrm>
          <a:prstGeom prst="rect">
            <a:avLst/>
          </a:prstGeom>
          <a:solidFill>
            <a:schemeClr val="bg1">
              <a:lumMod val="75000"/>
            </a:schemeClr>
          </a:solidFill>
        </p:spPr>
        <p:txBody>
          <a:bodyPr wrap="square" rtlCol="0">
            <a:spAutoFit/>
          </a:bodyPr>
          <a:lstStyle/>
          <a:p>
            <a:r>
              <a:rPr kumimoji="1" lang="en-US" altLang="ja-JP" dirty="0"/>
              <a:t>30</a:t>
            </a:r>
            <a:endParaRPr kumimoji="1" lang="ja-JP" altLang="en-US" dirty="0"/>
          </a:p>
        </p:txBody>
      </p:sp>
    </p:spTree>
    <p:extLst>
      <p:ext uri="{BB962C8B-B14F-4D97-AF65-F5344CB8AC3E}">
        <p14:creationId xmlns:p14="http://schemas.microsoft.com/office/powerpoint/2010/main" val="3997197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接続前の準備</a:t>
            </a:r>
            <a:r>
              <a:rPr kumimoji="1" lang="en-US" altLang="ja-JP" dirty="0"/>
              <a:t>(</a:t>
            </a:r>
            <a:r>
              <a:rPr kumimoji="1" lang="ja-JP" altLang="en-US" dirty="0"/>
              <a:t>基本的な設定法</a:t>
            </a:r>
            <a:r>
              <a:rPr kumimoji="1" lang="en-US" altLang="ja-JP" dirty="0"/>
              <a:t>)</a:t>
            </a:r>
            <a:endParaRPr kumimoji="1" lang="ja-JP" altLang="en-US" dirty="0"/>
          </a:p>
        </p:txBody>
      </p:sp>
      <p:sp>
        <p:nvSpPr>
          <p:cNvPr id="3" name="スライド番号プレースホルダー 2"/>
          <p:cNvSpPr>
            <a:spLocks noGrp="1"/>
          </p:cNvSpPr>
          <p:nvPr>
            <p:ph type="sldNum" sz="quarter" idx="12"/>
          </p:nvPr>
        </p:nvSpPr>
        <p:spPr/>
        <p:txBody>
          <a:bodyPr/>
          <a:lstStyle/>
          <a:p>
            <a:fld id="{FA323403-0A29-4BFE-B3B9-75B58A42F840}" type="slidenum">
              <a:rPr kumimoji="1" lang="ja-JP" altLang="en-US" smtClean="0"/>
              <a:t>15</a:t>
            </a:fld>
            <a:endParaRPr kumimoji="1" lang="ja-JP" altLang="en-US"/>
          </a:p>
        </p:txBody>
      </p:sp>
      <p:sp>
        <p:nvSpPr>
          <p:cNvPr id="31" name="テキスト ボックス 30"/>
          <p:cNvSpPr txBox="1"/>
          <p:nvPr/>
        </p:nvSpPr>
        <p:spPr>
          <a:xfrm>
            <a:off x="1590852" y="5079413"/>
            <a:ext cx="3124236" cy="1477328"/>
          </a:xfrm>
          <a:prstGeom prst="rect">
            <a:avLst/>
          </a:prstGeom>
          <a:noFill/>
        </p:spPr>
        <p:txBody>
          <a:bodyPr wrap="square" rtlCol="0">
            <a:spAutoFit/>
          </a:bodyPr>
          <a:lstStyle/>
          <a:p>
            <a:r>
              <a:rPr kumimoji="1" lang="ja-JP" altLang="en-US" dirty="0"/>
              <a:t>無線で</a:t>
            </a:r>
            <a:r>
              <a:rPr kumimoji="1" lang="en-US" altLang="ja-JP" dirty="0"/>
              <a:t>PC</a:t>
            </a:r>
            <a:r>
              <a:rPr kumimoji="1" lang="ja-JP" altLang="en-US" dirty="0"/>
              <a:t>を使っている方のお家には、弁当箱のような機械があります。通常、そこに貼ってある内容が必要になります。</a:t>
            </a:r>
            <a:endParaRPr kumimoji="1" lang="en-US" altLang="ja-JP" dirty="0"/>
          </a:p>
        </p:txBody>
      </p:sp>
      <p:sp>
        <p:nvSpPr>
          <p:cNvPr id="19" name="テキスト ボックス 18"/>
          <p:cNvSpPr txBox="1"/>
          <p:nvPr/>
        </p:nvSpPr>
        <p:spPr>
          <a:xfrm>
            <a:off x="6901698" y="5679577"/>
            <a:ext cx="2761821" cy="923330"/>
          </a:xfrm>
          <a:prstGeom prst="rect">
            <a:avLst/>
          </a:prstGeom>
          <a:noFill/>
        </p:spPr>
        <p:txBody>
          <a:bodyPr wrap="square" rtlCol="0">
            <a:spAutoFit/>
          </a:bodyPr>
          <a:lstStyle/>
          <a:p>
            <a:r>
              <a:rPr kumimoji="1" lang="en-US" altLang="ja-JP" dirty="0"/>
              <a:t>SSID</a:t>
            </a:r>
            <a:r>
              <a:rPr kumimoji="1" lang="ja-JP" altLang="en-US" dirty="0" err="1"/>
              <a:t>、</a:t>
            </a:r>
            <a:r>
              <a:rPr kumimoji="1" lang="ja-JP" altLang="en-US" dirty="0"/>
              <a:t>暗号化キーのコード</a:t>
            </a:r>
            <a:r>
              <a:rPr kumimoji="1" lang="en-US" altLang="ja-JP" dirty="0"/>
              <a:t>(</a:t>
            </a:r>
            <a:r>
              <a:rPr kumimoji="1" lang="ja-JP" altLang="en-US" dirty="0"/>
              <a:t>パスワード</a:t>
            </a:r>
            <a:r>
              <a:rPr kumimoji="1" lang="en-US" altLang="ja-JP" dirty="0"/>
              <a:t>)</a:t>
            </a:r>
            <a:r>
              <a:rPr kumimoji="1" lang="ja-JP" altLang="en-US" dirty="0"/>
              <a:t>を控えます</a:t>
            </a:r>
            <a:endParaRPr kumimoji="1" lang="en-US" altLang="ja-JP" dirty="0"/>
          </a:p>
        </p:txBody>
      </p:sp>
      <p:pic>
        <p:nvPicPr>
          <p:cNvPr id="21" name="図 20" descr="パスワードやアクセスポイント名">
            <a:hlinkClick r:id="rId3" tgtFrame="&quot;new&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86727" y="1904999"/>
            <a:ext cx="3228361" cy="2766391"/>
          </a:xfrm>
          <a:prstGeom prst="rect">
            <a:avLst/>
          </a:prstGeom>
          <a:noFill/>
          <a:ln>
            <a:noFill/>
          </a:ln>
        </p:spPr>
      </p:pic>
      <p:pic>
        <p:nvPicPr>
          <p:cNvPr id="22" name="図 21" descr="パスワードはここ">
            <a:hlinkClick r:id="rId5" tgtFrame="&quot;new&quot;"/>
          </p:cNvPr>
          <p:cNvPicPr/>
          <p:nvPr/>
        </p:nvPicPr>
        <p:blipFill>
          <a:blip r:embed="rId6">
            <a:extLst>
              <a:ext uri="{28A0092B-C50C-407E-A947-70E740481C1C}">
                <a14:useLocalDpi xmlns:a14="http://schemas.microsoft.com/office/drawing/2010/main" val="0"/>
              </a:ext>
            </a:extLst>
          </a:blip>
          <a:srcRect/>
          <a:stretch>
            <a:fillRect/>
          </a:stretch>
        </p:blipFill>
        <p:spPr bwMode="auto">
          <a:xfrm>
            <a:off x="6982404" y="1904999"/>
            <a:ext cx="2461260" cy="3497580"/>
          </a:xfrm>
          <a:prstGeom prst="rect">
            <a:avLst/>
          </a:prstGeom>
          <a:noFill/>
          <a:ln>
            <a:noFill/>
          </a:ln>
        </p:spPr>
      </p:pic>
      <p:sp>
        <p:nvSpPr>
          <p:cNvPr id="8" name="テキスト ボックス 7"/>
          <p:cNvSpPr txBox="1"/>
          <p:nvPr/>
        </p:nvSpPr>
        <p:spPr>
          <a:xfrm>
            <a:off x="11093016" y="6352143"/>
            <a:ext cx="641784" cy="369332"/>
          </a:xfrm>
          <a:prstGeom prst="rect">
            <a:avLst/>
          </a:prstGeom>
          <a:solidFill>
            <a:schemeClr val="bg1">
              <a:lumMod val="75000"/>
            </a:schemeClr>
          </a:solidFill>
        </p:spPr>
        <p:txBody>
          <a:bodyPr wrap="square" rtlCol="0">
            <a:spAutoFit/>
          </a:bodyPr>
          <a:lstStyle/>
          <a:p>
            <a:r>
              <a:rPr kumimoji="1" lang="en-US" altLang="ja-JP" dirty="0"/>
              <a:t>31</a:t>
            </a:r>
            <a:endParaRPr kumimoji="1" lang="ja-JP" altLang="en-US" dirty="0"/>
          </a:p>
        </p:txBody>
      </p:sp>
    </p:spTree>
    <p:extLst>
      <p:ext uri="{BB962C8B-B14F-4D97-AF65-F5344CB8AC3E}">
        <p14:creationId xmlns:p14="http://schemas.microsoft.com/office/powerpoint/2010/main" val="1525672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Wi-Fi</a:t>
            </a:r>
            <a:r>
              <a:rPr kumimoji="1" lang="ja-JP" altLang="en-US" dirty="0"/>
              <a:t>に接続する</a:t>
            </a:r>
          </a:p>
        </p:txBody>
      </p:sp>
      <p:sp>
        <p:nvSpPr>
          <p:cNvPr id="3" name="スライド番号プレースホルダー 2"/>
          <p:cNvSpPr>
            <a:spLocks noGrp="1"/>
          </p:cNvSpPr>
          <p:nvPr>
            <p:ph type="sldNum" sz="quarter" idx="12"/>
          </p:nvPr>
        </p:nvSpPr>
        <p:spPr/>
        <p:txBody>
          <a:bodyPr/>
          <a:lstStyle/>
          <a:p>
            <a:fld id="{FA323403-0A29-4BFE-B3B9-75B58A42F840}" type="slidenum">
              <a:rPr kumimoji="1" lang="ja-JP" altLang="en-US" smtClean="0"/>
              <a:t>16</a:t>
            </a:fld>
            <a:endParaRPr kumimoji="1" lang="ja-JP" altLang="en-US"/>
          </a:p>
        </p:txBody>
      </p:sp>
      <p:sp>
        <p:nvSpPr>
          <p:cNvPr id="31" name="テキスト ボックス 30"/>
          <p:cNvSpPr txBox="1"/>
          <p:nvPr/>
        </p:nvSpPr>
        <p:spPr>
          <a:xfrm>
            <a:off x="625880" y="5539382"/>
            <a:ext cx="2335671" cy="646331"/>
          </a:xfrm>
          <a:prstGeom prst="rect">
            <a:avLst/>
          </a:prstGeom>
          <a:noFill/>
        </p:spPr>
        <p:txBody>
          <a:bodyPr wrap="square" rtlCol="0">
            <a:spAutoFit/>
          </a:bodyPr>
          <a:lstStyle/>
          <a:p>
            <a:r>
              <a:rPr kumimoji="1" lang="ja-JP" altLang="en-US" dirty="0"/>
              <a:t>上端から下にフリックする。</a:t>
            </a:r>
            <a:endParaRPr kumimoji="1" lang="en-US" altLang="ja-JP" dirty="0"/>
          </a:p>
        </p:txBody>
      </p:sp>
      <p:pic>
        <p:nvPicPr>
          <p:cNvPr id="9" name="図 8" descr="http://www.so-net.ne.jp/support/rn/app/answers/detail/images/3425/01.png"/>
          <p:cNvPicPr/>
          <p:nvPr/>
        </p:nvPicPr>
        <p:blipFill>
          <a:blip r:embed="rId3">
            <a:extLst>
              <a:ext uri="{28A0092B-C50C-407E-A947-70E740481C1C}">
                <a14:useLocalDpi xmlns:a14="http://schemas.microsoft.com/office/drawing/2010/main" val="0"/>
              </a:ext>
            </a:extLst>
          </a:blip>
          <a:srcRect/>
          <a:stretch>
            <a:fillRect/>
          </a:stretch>
        </p:blipFill>
        <p:spPr bwMode="auto">
          <a:xfrm>
            <a:off x="628765" y="1926800"/>
            <a:ext cx="2255501" cy="3461084"/>
          </a:xfrm>
          <a:prstGeom prst="rect">
            <a:avLst/>
          </a:prstGeom>
          <a:noFill/>
          <a:ln>
            <a:noFill/>
          </a:ln>
        </p:spPr>
      </p:pic>
      <p:pic>
        <p:nvPicPr>
          <p:cNvPr id="10" name="図 9" descr="http://www.so-net.ne.jp/support/rn/app/answers/detail/images/3425/02.png"/>
          <p:cNvPicPr/>
          <p:nvPr/>
        </p:nvPicPr>
        <p:blipFill>
          <a:blip r:embed="rId4">
            <a:extLst>
              <a:ext uri="{28A0092B-C50C-407E-A947-70E740481C1C}">
                <a14:useLocalDpi xmlns:a14="http://schemas.microsoft.com/office/drawing/2010/main" val="0"/>
              </a:ext>
            </a:extLst>
          </a:blip>
          <a:srcRect/>
          <a:stretch>
            <a:fillRect/>
          </a:stretch>
        </p:blipFill>
        <p:spPr bwMode="auto">
          <a:xfrm>
            <a:off x="3405176" y="1928404"/>
            <a:ext cx="2426129" cy="3461084"/>
          </a:xfrm>
          <a:prstGeom prst="rect">
            <a:avLst/>
          </a:prstGeom>
          <a:noFill/>
          <a:ln>
            <a:noFill/>
          </a:ln>
        </p:spPr>
      </p:pic>
      <p:pic>
        <p:nvPicPr>
          <p:cNvPr id="11" name="図 10" descr="http://www.so-net.ne.jp/support/rn/app/answers/detail/images/3425/03.png"/>
          <p:cNvPicPr/>
          <p:nvPr/>
        </p:nvPicPr>
        <p:blipFill>
          <a:blip r:embed="rId5">
            <a:extLst>
              <a:ext uri="{28A0092B-C50C-407E-A947-70E740481C1C}">
                <a14:useLocalDpi xmlns:a14="http://schemas.microsoft.com/office/drawing/2010/main" val="0"/>
              </a:ext>
            </a:extLst>
          </a:blip>
          <a:srcRect/>
          <a:stretch>
            <a:fillRect/>
          </a:stretch>
        </p:blipFill>
        <p:spPr bwMode="auto">
          <a:xfrm>
            <a:off x="6352215" y="1928404"/>
            <a:ext cx="2471017" cy="3461085"/>
          </a:xfrm>
          <a:prstGeom prst="rect">
            <a:avLst/>
          </a:prstGeom>
          <a:noFill/>
          <a:ln>
            <a:noFill/>
          </a:ln>
        </p:spPr>
      </p:pic>
      <p:sp>
        <p:nvSpPr>
          <p:cNvPr id="13" name="テキスト ボックス 12"/>
          <p:cNvSpPr txBox="1"/>
          <p:nvPr/>
        </p:nvSpPr>
        <p:spPr>
          <a:xfrm>
            <a:off x="3298777" y="5539382"/>
            <a:ext cx="2638926" cy="1200329"/>
          </a:xfrm>
          <a:prstGeom prst="rect">
            <a:avLst/>
          </a:prstGeom>
          <a:noFill/>
        </p:spPr>
        <p:txBody>
          <a:bodyPr wrap="square" rtlCol="0">
            <a:spAutoFit/>
          </a:bodyPr>
          <a:lstStyle/>
          <a:p>
            <a:r>
              <a:rPr kumimoji="1" lang="ja-JP" altLang="en-US" dirty="0"/>
              <a:t>歯車マークをタップする</a:t>
            </a:r>
            <a:r>
              <a:rPr kumimoji="1" lang="en-US" altLang="ja-JP" dirty="0"/>
              <a:t>(</a:t>
            </a:r>
            <a:r>
              <a:rPr kumimoji="1" lang="ja-JP" altLang="en-US" dirty="0"/>
              <a:t>画面に歯車が表示されている人はその歯車をタップ</a:t>
            </a:r>
            <a:r>
              <a:rPr kumimoji="1" lang="en-US" altLang="ja-JP" dirty="0"/>
              <a:t>)</a:t>
            </a:r>
          </a:p>
        </p:txBody>
      </p:sp>
      <p:sp>
        <p:nvSpPr>
          <p:cNvPr id="14" name="テキスト ボックス 13"/>
          <p:cNvSpPr txBox="1"/>
          <p:nvPr/>
        </p:nvSpPr>
        <p:spPr>
          <a:xfrm>
            <a:off x="6352215" y="5539381"/>
            <a:ext cx="2471017" cy="646331"/>
          </a:xfrm>
          <a:prstGeom prst="rect">
            <a:avLst/>
          </a:prstGeom>
          <a:noFill/>
        </p:spPr>
        <p:txBody>
          <a:bodyPr wrap="square" rtlCol="0">
            <a:spAutoFit/>
          </a:bodyPr>
          <a:lstStyle/>
          <a:p>
            <a:r>
              <a:rPr kumimoji="1" lang="en-US" altLang="ja-JP" dirty="0"/>
              <a:t>Wi-Fi(WLAN)</a:t>
            </a:r>
            <a:r>
              <a:rPr kumimoji="1" lang="ja-JP" altLang="en-US" dirty="0"/>
              <a:t>を探してタップする。</a:t>
            </a:r>
            <a:endParaRPr kumimoji="1" lang="en-US" altLang="ja-JP" dirty="0"/>
          </a:p>
        </p:txBody>
      </p:sp>
      <p:pic>
        <p:nvPicPr>
          <p:cNvPr id="12" name="図 11" descr="http://www.so-net.ne.jp/support/rn/app/answers/detail/images/3425/04.png"/>
          <p:cNvPicPr/>
          <p:nvPr/>
        </p:nvPicPr>
        <p:blipFill>
          <a:blip r:embed="rId6">
            <a:extLst>
              <a:ext uri="{28A0092B-C50C-407E-A947-70E740481C1C}">
                <a14:useLocalDpi xmlns:a14="http://schemas.microsoft.com/office/drawing/2010/main" val="0"/>
              </a:ext>
            </a:extLst>
          </a:blip>
          <a:srcRect/>
          <a:stretch>
            <a:fillRect/>
          </a:stretch>
        </p:blipFill>
        <p:spPr bwMode="auto">
          <a:xfrm>
            <a:off x="9344142" y="1928404"/>
            <a:ext cx="2294100" cy="3459480"/>
          </a:xfrm>
          <a:prstGeom prst="rect">
            <a:avLst/>
          </a:prstGeom>
          <a:noFill/>
          <a:ln>
            <a:noFill/>
          </a:ln>
        </p:spPr>
      </p:pic>
      <p:sp>
        <p:nvSpPr>
          <p:cNvPr id="16" name="テキスト ボックス 15"/>
          <p:cNvSpPr txBox="1"/>
          <p:nvPr/>
        </p:nvSpPr>
        <p:spPr>
          <a:xfrm>
            <a:off x="9344142" y="5539381"/>
            <a:ext cx="2294100" cy="923330"/>
          </a:xfrm>
          <a:prstGeom prst="rect">
            <a:avLst/>
          </a:prstGeom>
          <a:noFill/>
        </p:spPr>
        <p:txBody>
          <a:bodyPr wrap="square" rtlCol="0">
            <a:spAutoFit/>
          </a:bodyPr>
          <a:lstStyle/>
          <a:p>
            <a:r>
              <a:rPr kumimoji="1" lang="ja-JP" altLang="en-US" dirty="0"/>
              <a:t>接続する</a:t>
            </a:r>
            <a:r>
              <a:rPr kumimoji="1" lang="en-US" altLang="ja-JP" dirty="0"/>
              <a:t>SSID</a:t>
            </a:r>
            <a:r>
              <a:rPr kumimoji="1" lang="ja-JP" altLang="en-US" dirty="0"/>
              <a:t>を選び</a:t>
            </a:r>
            <a:r>
              <a:rPr lang="ja-JP" altLang="en-US" dirty="0"/>
              <a:t>、</a:t>
            </a:r>
            <a:r>
              <a:rPr kumimoji="1" lang="en-US" altLang="ja-JP" dirty="0"/>
              <a:t>35</a:t>
            </a:r>
            <a:r>
              <a:rPr kumimoji="1" lang="ja-JP" altLang="en-US" dirty="0"/>
              <a:t>ページに進みます。</a:t>
            </a:r>
            <a:endParaRPr kumimoji="1" lang="en-US" altLang="ja-JP" dirty="0"/>
          </a:p>
        </p:txBody>
      </p:sp>
      <p:sp>
        <p:nvSpPr>
          <p:cNvPr id="17" name="テキスト ボックス 16"/>
          <p:cNvSpPr txBox="1"/>
          <p:nvPr/>
        </p:nvSpPr>
        <p:spPr>
          <a:xfrm>
            <a:off x="11093016" y="6352143"/>
            <a:ext cx="641784" cy="369332"/>
          </a:xfrm>
          <a:prstGeom prst="rect">
            <a:avLst/>
          </a:prstGeom>
          <a:solidFill>
            <a:schemeClr val="bg1">
              <a:lumMod val="75000"/>
            </a:schemeClr>
          </a:solidFill>
        </p:spPr>
        <p:txBody>
          <a:bodyPr wrap="square" rtlCol="0">
            <a:spAutoFit/>
          </a:bodyPr>
          <a:lstStyle/>
          <a:p>
            <a:r>
              <a:rPr kumimoji="1" lang="en-US" altLang="ja-JP" dirty="0"/>
              <a:t>32</a:t>
            </a:r>
            <a:endParaRPr kumimoji="1" lang="ja-JP" altLang="en-US" dirty="0"/>
          </a:p>
        </p:txBody>
      </p:sp>
    </p:spTree>
    <p:extLst>
      <p:ext uri="{BB962C8B-B14F-4D97-AF65-F5344CB8AC3E}">
        <p14:creationId xmlns:p14="http://schemas.microsoft.com/office/powerpoint/2010/main" val="628845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Wi-Fi</a:t>
            </a:r>
            <a:r>
              <a:rPr kumimoji="1" lang="ja-JP" altLang="en-US" dirty="0"/>
              <a:t>に接続する</a:t>
            </a:r>
          </a:p>
        </p:txBody>
      </p:sp>
      <p:sp>
        <p:nvSpPr>
          <p:cNvPr id="3" name="スライド番号プレースホルダー 2"/>
          <p:cNvSpPr>
            <a:spLocks noGrp="1"/>
          </p:cNvSpPr>
          <p:nvPr>
            <p:ph type="sldNum" sz="quarter" idx="12"/>
          </p:nvPr>
        </p:nvSpPr>
        <p:spPr>
          <a:xfrm>
            <a:off x="8610600" y="6344320"/>
            <a:ext cx="2743200" cy="365125"/>
          </a:xfrm>
        </p:spPr>
        <p:txBody>
          <a:bodyPr/>
          <a:lstStyle/>
          <a:p>
            <a:fld id="{FA323403-0A29-4BFE-B3B9-75B58A42F840}" type="slidenum">
              <a:rPr kumimoji="1" lang="ja-JP" altLang="en-US" smtClean="0"/>
              <a:t>17</a:t>
            </a:fld>
            <a:endParaRPr kumimoji="1" lang="ja-JP" altLang="en-US"/>
          </a:p>
        </p:txBody>
      </p:sp>
      <p:sp>
        <p:nvSpPr>
          <p:cNvPr id="19" name="テキスト ボックス 18"/>
          <p:cNvSpPr txBox="1"/>
          <p:nvPr/>
        </p:nvSpPr>
        <p:spPr>
          <a:xfrm>
            <a:off x="838200" y="5044033"/>
            <a:ext cx="2329657" cy="646331"/>
          </a:xfrm>
          <a:prstGeom prst="rect">
            <a:avLst/>
          </a:prstGeom>
          <a:noFill/>
        </p:spPr>
        <p:txBody>
          <a:bodyPr wrap="square" rtlCol="0">
            <a:spAutoFit/>
          </a:bodyPr>
          <a:lstStyle/>
          <a:p>
            <a:r>
              <a:rPr kumimoji="1" lang="ja-JP" altLang="en-US" dirty="0"/>
              <a:t>パスワードを入力し接続をタップする</a:t>
            </a:r>
            <a:endParaRPr kumimoji="1" lang="en-US" altLang="ja-JP" dirty="0"/>
          </a:p>
        </p:txBody>
      </p:sp>
      <p:sp>
        <p:nvSpPr>
          <p:cNvPr id="13" name="テキスト ボックス 12"/>
          <p:cNvSpPr txBox="1"/>
          <p:nvPr/>
        </p:nvSpPr>
        <p:spPr>
          <a:xfrm>
            <a:off x="3376863" y="5044033"/>
            <a:ext cx="2719137" cy="1754326"/>
          </a:xfrm>
          <a:prstGeom prst="rect">
            <a:avLst/>
          </a:prstGeom>
          <a:noFill/>
        </p:spPr>
        <p:txBody>
          <a:bodyPr wrap="square" rtlCol="0">
            <a:spAutoFit/>
          </a:bodyPr>
          <a:lstStyle/>
          <a:p>
            <a:r>
              <a:rPr kumimoji="1" lang="en-US" altLang="ja-JP" dirty="0"/>
              <a:t>SSID</a:t>
            </a:r>
            <a:r>
              <a:rPr kumimoji="1" lang="ja-JP" altLang="en-US" dirty="0"/>
              <a:t>の下に接続済みと表示され</a:t>
            </a:r>
            <a:r>
              <a:rPr lang="ja-JP" altLang="en-US" dirty="0"/>
              <a:t>、扇のマークが出ます。</a:t>
            </a:r>
            <a:endParaRPr kumimoji="1" lang="en-US" altLang="ja-JP" dirty="0"/>
          </a:p>
          <a:p>
            <a:r>
              <a:rPr kumimoji="1" lang="ja-JP" altLang="en-US" dirty="0"/>
              <a:t>一度接続すると、その電波の圏内に入れば自動で接続してくれます</a:t>
            </a:r>
            <a:endParaRPr kumimoji="1" lang="en-US" altLang="ja-JP" dirty="0"/>
          </a:p>
        </p:txBody>
      </p:sp>
      <p:pic>
        <p:nvPicPr>
          <p:cNvPr id="14" name="図 13" descr="http://www.so-net.ne.jp/support/rn/app/answers/detail/images/3425/05.png"/>
          <p:cNvPicPr/>
          <p:nvPr/>
        </p:nvPicPr>
        <p:blipFill>
          <a:blip r:embed="rId3">
            <a:extLst>
              <a:ext uri="{28A0092B-C50C-407E-A947-70E740481C1C}">
                <a14:useLocalDpi xmlns:a14="http://schemas.microsoft.com/office/drawing/2010/main" val="0"/>
              </a:ext>
            </a:extLst>
          </a:blip>
          <a:srcRect/>
          <a:stretch>
            <a:fillRect/>
          </a:stretch>
        </p:blipFill>
        <p:spPr bwMode="auto">
          <a:xfrm>
            <a:off x="905723" y="1785732"/>
            <a:ext cx="2038003" cy="3163258"/>
          </a:xfrm>
          <a:prstGeom prst="rect">
            <a:avLst/>
          </a:prstGeom>
          <a:noFill/>
          <a:ln>
            <a:noFill/>
          </a:ln>
        </p:spPr>
      </p:pic>
      <p:pic>
        <p:nvPicPr>
          <p:cNvPr id="15" name="図 14" descr="http://www.so-net.ne.jp/support/rn/app/answers/detail/images/3425/06.png"/>
          <p:cNvPicPr/>
          <p:nvPr/>
        </p:nvPicPr>
        <p:blipFill>
          <a:blip r:embed="rId4">
            <a:extLst>
              <a:ext uri="{28A0092B-C50C-407E-A947-70E740481C1C}">
                <a14:useLocalDpi xmlns:a14="http://schemas.microsoft.com/office/drawing/2010/main" val="0"/>
              </a:ext>
            </a:extLst>
          </a:blip>
          <a:srcRect/>
          <a:stretch>
            <a:fillRect/>
          </a:stretch>
        </p:blipFill>
        <p:spPr bwMode="auto">
          <a:xfrm>
            <a:off x="3584137" y="1785731"/>
            <a:ext cx="1990496" cy="3163259"/>
          </a:xfrm>
          <a:prstGeom prst="rect">
            <a:avLst/>
          </a:prstGeom>
          <a:noFill/>
          <a:ln>
            <a:noFill/>
          </a:ln>
        </p:spPr>
      </p:pic>
      <p:sp>
        <p:nvSpPr>
          <p:cNvPr id="10" name="テキスト ボックス 9"/>
          <p:cNvSpPr txBox="1"/>
          <p:nvPr/>
        </p:nvSpPr>
        <p:spPr>
          <a:xfrm>
            <a:off x="6215044" y="3810724"/>
            <a:ext cx="2577737" cy="2031325"/>
          </a:xfrm>
          <a:prstGeom prst="rect">
            <a:avLst/>
          </a:prstGeom>
          <a:noFill/>
        </p:spPr>
        <p:txBody>
          <a:bodyPr wrap="square" rtlCol="0">
            <a:spAutoFit/>
          </a:bodyPr>
          <a:lstStyle/>
          <a:p>
            <a:r>
              <a:rPr kumimoji="1" lang="en-US" altLang="ja-JP" dirty="0"/>
              <a:t>Wi-Fi</a:t>
            </a:r>
            <a:r>
              <a:rPr kumimoji="1" lang="ja-JP" altLang="en-US" dirty="0"/>
              <a:t>に接続しているときは、アンテナマークが表示されています。</a:t>
            </a:r>
            <a:endParaRPr kumimoji="1" lang="en-US" altLang="ja-JP" dirty="0"/>
          </a:p>
          <a:p>
            <a:r>
              <a:rPr kumimoji="1" lang="en-US" altLang="ja-JP" dirty="0"/>
              <a:t>Wi-Fi</a:t>
            </a:r>
            <a:r>
              <a:rPr kumimoji="1" lang="ja-JP" altLang="en-US" dirty="0"/>
              <a:t>電波が</a:t>
            </a:r>
            <a:r>
              <a:rPr lang="ja-JP" altLang="en-US" dirty="0"/>
              <a:t>ないところや、</a:t>
            </a:r>
            <a:r>
              <a:rPr lang="en-US" altLang="ja-JP" dirty="0"/>
              <a:t>Wi-Fi</a:t>
            </a:r>
            <a:r>
              <a:rPr lang="ja-JP" altLang="en-US" dirty="0"/>
              <a:t>接続が「</a:t>
            </a:r>
            <a:r>
              <a:rPr lang="en-US" altLang="ja-JP" dirty="0"/>
              <a:t>OFF</a:t>
            </a:r>
            <a:r>
              <a:rPr lang="ja-JP" altLang="en-US" dirty="0"/>
              <a:t>」になると</a:t>
            </a:r>
            <a:r>
              <a:rPr kumimoji="1" lang="ja-JP" altLang="en-US" dirty="0"/>
              <a:t>このマークが出てきません。</a:t>
            </a:r>
            <a:endParaRPr kumimoji="1" lang="en-US" altLang="ja-JP" dirty="0"/>
          </a:p>
        </p:txBody>
      </p:sp>
      <p:pic>
        <p:nvPicPr>
          <p:cNvPr id="11" name="図 10" descr="http://www.so-net.ne.jp/support/rn/app/answers/detail/images/3425/06.png"/>
          <p:cNvPicPr/>
          <p:nvPr/>
        </p:nvPicPr>
        <p:blipFill rotWithShape="1">
          <a:blip r:embed="rId4">
            <a:extLst>
              <a:ext uri="{28A0092B-C50C-407E-A947-70E740481C1C}">
                <a14:useLocalDpi xmlns:a14="http://schemas.microsoft.com/office/drawing/2010/main" val="0"/>
              </a:ext>
            </a:extLst>
          </a:blip>
          <a:srcRect l="65038" t="-951" r="-880" b="83753"/>
          <a:stretch/>
        </p:blipFill>
        <p:spPr bwMode="auto">
          <a:xfrm>
            <a:off x="6215044" y="1690688"/>
            <a:ext cx="2577737" cy="1846217"/>
          </a:xfrm>
          <a:prstGeom prst="rect">
            <a:avLst/>
          </a:prstGeom>
          <a:noFill/>
          <a:ln>
            <a:noFill/>
          </a:ln>
        </p:spPr>
      </p:pic>
      <p:sp>
        <p:nvSpPr>
          <p:cNvPr id="12" name="正方形/長方形 11"/>
          <p:cNvSpPr/>
          <p:nvPr/>
        </p:nvSpPr>
        <p:spPr>
          <a:xfrm>
            <a:off x="7651959" y="1690688"/>
            <a:ext cx="391885" cy="38535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p:cNvSpPr/>
          <p:nvPr/>
        </p:nvSpPr>
        <p:spPr>
          <a:xfrm>
            <a:off x="7503912" y="2894149"/>
            <a:ext cx="522515" cy="35705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p:cNvSpPr/>
          <p:nvPr/>
        </p:nvSpPr>
        <p:spPr>
          <a:xfrm>
            <a:off x="5229727" y="1690688"/>
            <a:ext cx="176462" cy="22634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矢印: 下カーブ 3"/>
          <p:cNvSpPr/>
          <p:nvPr/>
        </p:nvSpPr>
        <p:spPr>
          <a:xfrm>
            <a:off x="5406189" y="1395663"/>
            <a:ext cx="2414337" cy="23261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テキスト ボックス 19"/>
          <p:cNvSpPr txBox="1"/>
          <p:nvPr/>
        </p:nvSpPr>
        <p:spPr>
          <a:xfrm>
            <a:off x="9014427" y="1720046"/>
            <a:ext cx="2825541" cy="3693319"/>
          </a:xfrm>
          <a:prstGeom prst="rect">
            <a:avLst/>
          </a:prstGeom>
          <a:noFill/>
        </p:spPr>
        <p:txBody>
          <a:bodyPr wrap="square" rtlCol="0">
            <a:spAutoFit/>
          </a:bodyPr>
          <a:lstStyle/>
          <a:p>
            <a:r>
              <a:rPr kumimoji="1" lang="ja-JP" altLang="en-US" dirty="0"/>
              <a:t>電波が間違いなくあるはずなのにアンテナマークが出ない場合は、何らかの理由で</a:t>
            </a:r>
            <a:r>
              <a:rPr kumimoji="1" lang="en-US" altLang="ja-JP" dirty="0"/>
              <a:t>Wi-Fi</a:t>
            </a:r>
            <a:r>
              <a:rPr kumimoji="1" lang="ja-JP" altLang="en-US" dirty="0"/>
              <a:t>接続が「</a:t>
            </a:r>
            <a:r>
              <a:rPr kumimoji="1" lang="en-US" altLang="ja-JP" dirty="0"/>
              <a:t>OFF</a:t>
            </a:r>
            <a:r>
              <a:rPr kumimoji="1" lang="ja-JP" altLang="en-US" dirty="0"/>
              <a:t>」になったことが考えられます。</a:t>
            </a:r>
            <a:endParaRPr kumimoji="1" lang="en-US" altLang="ja-JP" dirty="0"/>
          </a:p>
          <a:p>
            <a:endParaRPr lang="en-US" altLang="ja-JP" dirty="0"/>
          </a:p>
          <a:p>
            <a:r>
              <a:rPr kumimoji="1" lang="ja-JP" altLang="en-US" dirty="0"/>
              <a:t>その場合はスイッチが</a:t>
            </a:r>
            <a:r>
              <a:rPr kumimoji="1" lang="en-US" altLang="ja-JP" dirty="0"/>
              <a:t>OFF</a:t>
            </a:r>
            <a:r>
              <a:rPr kumimoji="1" lang="ja-JP" altLang="en-US" dirty="0"/>
              <a:t>になっているはずです。</a:t>
            </a:r>
            <a:endParaRPr kumimoji="1" lang="en-US" altLang="ja-JP" dirty="0"/>
          </a:p>
          <a:p>
            <a:r>
              <a:rPr lang="ja-JP" altLang="en-US" dirty="0"/>
              <a:t>再度タップすればスイッチが右に動きアンテナマークが出てきます。</a:t>
            </a:r>
            <a:endParaRPr kumimoji="1" lang="en-US" altLang="ja-JP" dirty="0"/>
          </a:p>
        </p:txBody>
      </p:sp>
      <p:sp>
        <p:nvSpPr>
          <p:cNvPr id="21" name="テキスト ボックス 20"/>
          <p:cNvSpPr txBox="1"/>
          <p:nvPr/>
        </p:nvSpPr>
        <p:spPr>
          <a:xfrm>
            <a:off x="11093016" y="6352143"/>
            <a:ext cx="641784" cy="369332"/>
          </a:xfrm>
          <a:prstGeom prst="rect">
            <a:avLst/>
          </a:prstGeom>
          <a:solidFill>
            <a:schemeClr val="bg1">
              <a:lumMod val="75000"/>
            </a:schemeClr>
          </a:solidFill>
        </p:spPr>
        <p:txBody>
          <a:bodyPr wrap="square" rtlCol="0">
            <a:spAutoFit/>
          </a:bodyPr>
          <a:lstStyle/>
          <a:p>
            <a:r>
              <a:rPr kumimoji="1" lang="en-US" altLang="ja-JP" dirty="0"/>
              <a:t>35</a:t>
            </a:r>
            <a:endParaRPr kumimoji="1" lang="ja-JP" altLang="en-US" dirty="0"/>
          </a:p>
        </p:txBody>
      </p:sp>
    </p:spTree>
    <p:extLst>
      <p:ext uri="{BB962C8B-B14F-4D97-AF65-F5344CB8AC3E}">
        <p14:creationId xmlns:p14="http://schemas.microsoft.com/office/powerpoint/2010/main" val="1557465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ホテルや喫茶店、空港で</a:t>
            </a:r>
            <a:r>
              <a:rPr kumimoji="1" lang="en-US" altLang="ja-JP" dirty="0"/>
              <a:t>Wi-Fi</a:t>
            </a:r>
            <a:r>
              <a:rPr kumimoji="1" lang="ja-JP" altLang="en-US" dirty="0"/>
              <a:t>を使う</a:t>
            </a:r>
          </a:p>
        </p:txBody>
      </p:sp>
      <p:sp>
        <p:nvSpPr>
          <p:cNvPr id="3" name="スライド番号プレースホルダー 2"/>
          <p:cNvSpPr>
            <a:spLocks noGrp="1"/>
          </p:cNvSpPr>
          <p:nvPr>
            <p:ph type="sldNum" sz="quarter" idx="12"/>
          </p:nvPr>
        </p:nvSpPr>
        <p:spPr/>
        <p:txBody>
          <a:bodyPr/>
          <a:lstStyle/>
          <a:p>
            <a:fld id="{FA323403-0A29-4BFE-B3B9-75B58A42F840}" type="slidenum">
              <a:rPr kumimoji="1" lang="ja-JP" altLang="en-US" smtClean="0"/>
              <a:t>18</a:t>
            </a:fld>
            <a:endParaRPr kumimoji="1" lang="ja-JP" altLang="en-US"/>
          </a:p>
        </p:txBody>
      </p:sp>
      <p:sp>
        <p:nvSpPr>
          <p:cNvPr id="7" name="テキスト ボックス 6"/>
          <p:cNvSpPr txBox="1"/>
          <p:nvPr/>
        </p:nvSpPr>
        <p:spPr>
          <a:xfrm>
            <a:off x="6096000" y="1977887"/>
            <a:ext cx="5075583" cy="3693319"/>
          </a:xfrm>
          <a:prstGeom prst="rect">
            <a:avLst/>
          </a:prstGeom>
          <a:noFill/>
        </p:spPr>
        <p:txBody>
          <a:bodyPr wrap="square" rtlCol="0">
            <a:spAutoFit/>
          </a:bodyPr>
          <a:lstStyle/>
          <a:p>
            <a:r>
              <a:rPr kumimoji="1" lang="en-US" altLang="ja-JP" dirty="0"/>
              <a:t>Wi-Fi</a:t>
            </a:r>
            <a:r>
              <a:rPr kumimoji="1" lang="ja-JP" altLang="en-US" dirty="0"/>
              <a:t>のあるホテルなどでは、フロントで</a:t>
            </a:r>
            <a:r>
              <a:rPr kumimoji="1" lang="en-US" altLang="ja-JP" dirty="0"/>
              <a:t>SSID</a:t>
            </a:r>
            <a:r>
              <a:rPr kumimoji="1" lang="ja-JP" altLang="en-US" dirty="0"/>
              <a:t>とパスワードを要求すれば教えてくれますので、前述の手順で</a:t>
            </a:r>
            <a:r>
              <a:rPr kumimoji="1" lang="en-US" altLang="ja-JP" dirty="0"/>
              <a:t>SSID</a:t>
            </a:r>
            <a:r>
              <a:rPr kumimoji="1" lang="ja-JP" altLang="en-US" dirty="0"/>
              <a:t>を選び、パスワードを入力して接続します。</a:t>
            </a:r>
            <a:endParaRPr kumimoji="1" lang="en-US" altLang="ja-JP" dirty="0"/>
          </a:p>
          <a:p>
            <a:endParaRPr kumimoji="1" lang="en-US" altLang="ja-JP" dirty="0"/>
          </a:p>
          <a:p>
            <a:r>
              <a:rPr kumimoji="1" lang="ja-JP" altLang="en-US" dirty="0"/>
              <a:t>喫茶店や空港などでは、フリー</a:t>
            </a:r>
            <a:r>
              <a:rPr kumimoji="1" lang="en-US" altLang="ja-JP" dirty="0"/>
              <a:t>(</a:t>
            </a:r>
            <a:r>
              <a:rPr kumimoji="1" lang="ja-JP" altLang="en-US" dirty="0"/>
              <a:t>パスワード無しで使える</a:t>
            </a:r>
            <a:r>
              <a:rPr kumimoji="1" lang="en-US" altLang="ja-JP" dirty="0"/>
              <a:t>)</a:t>
            </a:r>
            <a:r>
              <a:rPr kumimoji="1" lang="ja-JP" altLang="en-US" dirty="0"/>
              <a:t>の</a:t>
            </a:r>
            <a:r>
              <a:rPr kumimoji="1" lang="en-US" altLang="ja-JP" dirty="0"/>
              <a:t>Wi-Fi</a:t>
            </a:r>
            <a:r>
              <a:rPr kumimoji="1" lang="ja-JP" altLang="en-US" dirty="0"/>
              <a:t>を設備しているところが多いようです。その場合はお店に表示してある</a:t>
            </a:r>
            <a:r>
              <a:rPr kumimoji="1" lang="en-US" altLang="ja-JP" dirty="0"/>
              <a:t>SSID</a:t>
            </a:r>
            <a:r>
              <a:rPr kumimoji="1" lang="ja-JP" altLang="en-US" dirty="0"/>
              <a:t>を選択するだけでつながります。</a:t>
            </a:r>
            <a:endParaRPr kumimoji="1" lang="en-US" altLang="ja-JP" dirty="0"/>
          </a:p>
          <a:p>
            <a:endParaRPr kumimoji="1" lang="en-US" altLang="ja-JP" dirty="0"/>
          </a:p>
          <a:p>
            <a:r>
              <a:rPr kumimoji="1" lang="ja-JP" altLang="en-US" dirty="0"/>
              <a:t>上述のホテルや喫茶店でも接続後、いったんそのサーバのページに移動し、使用規約を承認させた後、接続するような形態もあります。</a:t>
            </a:r>
            <a:endParaRPr kumimoji="1" lang="en-US" altLang="ja-JP" dirty="0"/>
          </a:p>
        </p:txBody>
      </p:sp>
      <p:pic>
        <p:nvPicPr>
          <p:cNvPr id="9" name="図 8" descr="WLAN Access Point Symbol by Fred th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1036" y="1905000"/>
            <a:ext cx="465827" cy="636972"/>
          </a:xfrm>
          <a:prstGeom prst="rect">
            <a:avLst/>
          </a:prstGeom>
        </p:spPr>
      </p:pic>
      <p:pic>
        <p:nvPicPr>
          <p:cNvPr id="10" name="図 9" descr="WLAN Access Point Symbol by Fred th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4153" y="3323393"/>
            <a:ext cx="465827" cy="610662"/>
          </a:xfrm>
          <a:prstGeom prst="rect">
            <a:avLst/>
          </a:prstGeom>
        </p:spPr>
      </p:pic>
      <p:pic>
        <p:nvPicPr>
          <p:cNvPr id="11" name="図 10" descr="WLAN Access Point Symbol by Fred th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6408" y="4902411"/>
            <a:ext cx="465827" cy="636972"/>
          </a:xfrm>
          <a:prstGeom prst="rect">
            <a:avLst/>
          </a:prstGeom>
        </p:spPr>
      </p:pic>
      <p:sp>
        <p:nvSpPr>
          <p:cNvPr id="12" name="テキスト ボックス 11"/>
          <p:cNvSpPr txBox="1"/>
          <p:nvPr/>
        </p:nvSpPr>
        <p:spPr>
          <a:xfrm>
            <a:off x="1202636" y="4001253"/>
            <a:ext cx="1625008" cy="646331"/>
          </a:xfrm>
          <a:prstGeom prst="rect">
            <a:avLst/>
          </a:prstGeom>
          <a:noFill/>
        </p:spPr>
        <p:txBody>
          <a:bodyPr wrap="square" rtlCol="0">
            <a:spAutoFit/>
          </a:bodyPr>
          <a:lstStyle/>
          <a:p>
            <a:r>
              <a:rPr kumimoji="1" lang="ja-JP" altLang="en-US" dirty="0"/>
              <a:t>喫茶店の</a:t>
            </a:r>
            <a:r>
              <a:rPr kumimoji="1" lang="en-US" altLang="ja-JP" dirty="0"/>
              <a:t>Wi-Fi</a:t>
            </a:r>
            <a:endParaRPr kumimoji="1" lang="ja-JP" altLang="en-US" dirty="0"/>
          </a:p>
        </p:txBody>
      </p:sp>
      <p:sp>
        <p:nvSpPr>
          <p:cNvPr id="13" name="テキスト ボックス 12"/>
          <p:cNvSpPr txBox="1"/>
          <p:nvPr/>
        </p:nvSpPr>
        <p:spPr>
          <a:xfrm>
            <a:off x="2634585" y="5657426"/>
            <a:ext cx="1505818" cy="646331"/>
          </a:xfrm>
          <a:prstGeom prst="rect">
            <a:avLst/>
          </a:prstGeom>
          <a:noFill/>
        </p:spPr>
        <p:txBody>
          <a:bodyPr wrap="square" rtlCol="0">
            <a:spAutoFit/>
          </a:bodyPr>
          <a:lstStyle/>
          <a:p>
            <a:r>
              <a:rPr kumimoji="1" lang="ja-JP" altLang="en-US" dirty="0"/>
              <a:t>その他の</a:t>
            </a:r>
            <a:r>
              <a:rPr kumimoji="1" lang="en-US" altLang="ja-JP" dirty="0"/>
              <a:t>Wi-Fi</a:t>
            </a:r>
            <a:endParaRPr kumimoji="1" lang="ja-JP" altLang="en-US" dirty="0"/>
          </a:p>
        </p:txBody>
      </p:sp>
      <p:sp>
        <p:nvSpPr>
          <p:cNvPr id="14" name="テキスト ボックス 13"/>
          <p:cNvSpPr txBox="1"/>
          <p:nvPr/>
        </p:nvSpPr>
        <p:spPr>
          <a:xfrm>
            <a:off x="2556397" y="2603762"/>
            <a:ext cx="1488829" cy="646331"/>
          </a:xfrm>
          <a:prstGeom prst="rect">
            <a:avLst/>
          </a:prstGeom>
          <a:noFill/>
        </p:spPr>
        <p:txBody>
          <a:bodyPr wrap="square" rtlCol="0">
            <a:spAutoFit/>
          </a:bodyPr>
          <a:lstStyle/>
          <a:p>
            <a:r>
              <a:rPr kumimoji="1" lang="ja-JP" altLang="en-US" dirty="0"/>
              <a:t>ホテルの</a:t>
            </a:r>
            <a:r>
              <a:rPr kumimoji="1" lang="en-US" altLang="ja-JP" dirty="0"/>
              <a:t>Wi-Fi</a:t>
            </a:r>
            <a:endParaRPr kumimoji="1" lang="ja-JP" altLang="en-US" dirty="0"/>
          </a:p>
        </p:txBody>
      </p:sp>
      <p:grpSp>
        <p:nvGrpSpPr>
          <p:cNvPr id="15" name="グループ化 14"/>
          <p:cNvGrpSpPr/>
          <p:nvPr/>
        </p:nvGrpSpPr>
        <p:grpSpPr>
          <a:xfrm>
            <a:off x="4517362" y="3138839"/>
            <a:ext cx="578139" cy="1114391"/>
            <a:chOff x="4259315" y="3184740"/>
            <a:chExt cx="578139" cy="1114391"/>
          </a:xfrm>
        </p:grpSpPr>
        <p:pic>
          <p:nvPicPr>
            <p:cNvPr id="16" name="図 15"/>
            <p:cNvPicPr>
              <a:picLocks noChangeAspect="1"/>
            </p:cNvPicPr>
            <p:nvPr/>
          </p:nvPicPr>
          <p:blipFill>
            <a:blip r:embed="rId5"/>
            <a:stretch>
              <a:fillRect/>
            </a:stretch>
          </p:blipFill>
          <p:spPr>
            <a:xfrm>
              <a:off x="4262229" y="3184740"/>
              <a:ext cx="575225" cy="1114391"/>
            </a:xfrm>
            <a:prstGeom prst="rect">
              <a:avLst/>
            </a:prstGeom>
          </p:spPr>
        </p:pic>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9315" y="3255211"/>
              <a:ext cx="578139" cy="910568"/>
            </a:xfrm>
            <a:prstGeom prst="rect">
              <a:avLst/>
            </a:prstGeom>
          </p:spPr>
        </p:pic>
        <p:sp>
          <p:nvSpPr>
            <p:cNvPr id="18" name="正方形/長方形 17"/>
            <p:cNvSpPr/>
            <p:nvPr/>
          </p:nvSpPr>
          <p:spPr>
            <a:xfrm>
              <a:off x="4259315" y="3564507"/>
              <a:ext cx="437322"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正方形/長方形 18"/>
            <p:cNvSpPr/>
            <p:nvPr/>
          </p:nvSpPr>
          <p:spPr>
            <a:xfrm>
              <a:off x="4259315" y="3657837"/>
              <a:ext cx="437322"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21" name="右矢印 2"/>
          <p:cNvSpPr/>
          <p:nvPr/>
        </p:nvSpPr>
        <p:spPr>
          <a:xfrm rot="3175942">
            <a:off x="3394755" y="2488807"/>
            <a:ext cx="1058371" cy="200569"/>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12"/>
          <p:cNvSpPr/>
          <p:nvPr/>
        </p:nvSpPr>
        <p:spPr>
          <a:xfrm>
            <a:off x="2493864" y="3445268"/>
            <a:ext cx="1058371" cy="200569"/>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13"/>
          <p:cNvSpPr/>
          <p:nvPr/>
        </p:nvSpPr>
        <p:spPr>
          <a:xfrm rot="18746088">
            <a:off x="3205905" y="4323330"/>
            <a:ext cx="1058371" cy="200569"/>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14"/>
          <p:cNvSpPr/>
          <p:nvPr/>
        </p:nvSpPr>
        <p:spPr>
          <a:xfrm rot="10800000">
            <a:off x="2458492" y="3696047"/>
            <a:ext cx="1058371" cy="200569"/>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4"/>
          <p:cNvSpPr/>
          <p:nvPr/>
        </p:nvSpPr>
        <p:spPr>
          <a:xfrm rot="7913676">
            <a:off x="3415697" y="4495468"/>
            <a:ext cx="1058371" cy="200569"/>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14"/>
          <p:cNvSpPr/>
          <p:nvPr/>
        </p:nvSpPr>
        <p:spPr>
          <a:xfrm rot="13909141">
            <a:off x="3572687" y="2309569"/>
            <a:ext cx="1058371" cy="200569"/>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11093016" y="6352143"/>
            <a:ext cx="641784" cy="369332"/>
          </a:xfrm>
          <a:prstGeom prst="rect">
            <a:avLst/>
          </a:prstGeom>
          <a:solidFill>
            <a:schemeClr val="bg1">
              <a:lumMod val="75000"/>
            </a:schemeClr>
          </a:solidFill>
        </p:spPr>
        <p:txBody>
          <a:bodyPr wrap="square" rtlCol="0">
            <a:spAutoFit/>
          </a:bodyPr>
          <a:lstStyle/>
          <a:p>
            <a:r>
              <a:rPr kumimoji="1" lang="en-US" altLang="ja-JP" dirty="0"/>
              <a:t>36</a:t>
            </a:r>
            <a:endParaRPr kumimoji="1" lang="ja-JP" altLang="en-US" dirty="0"/>
          </a:p>
        </p:txBody>
      </p:sp>
    </p:spTree>
    <p:extLst>
      <p:ext uri="{BB962C8B-B14F-4D97-AF65-F5344CB8AC3E}">
        <p14:creationId xmlns:p14="http://schemas.microsoft.com/office/powerpoint/2010/main" val="3904388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楕円 35"/>
          <p:cNvSpPr/>
          <p:nvPr/>
        </p:nvSpPr>
        <p:spPr>
          <a:xfrm>
            <a:off x="7240198" y="4906037"/>
            <a:ext cx="2971005" cy="1846115"/>
          </a:xfrm>
          <a:prstGeom prst="ellipse">
            <a:avLst/>
          </a:prstGeom>
          <a:solidFill>
            <a:srgbClr val="FFFF00">
              <a:alpha val="1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現存する</a:t>
            </a:r>
            <a:r>
              <a:rPr kumimoji="1" lang="en-US" altLang="ja-JP" dirty="0"/>
              <a:t>2</a:t>
            </a:r>
            <a:r>
              <a:rPr kumimoji="1" lang="ja-JP" altLang="en-US" dirty="0" err="1"/>
              <a:t>つの</a:t>
            </a:r>
            <a:r>
              <a:rPr kumimoji="1" lang="ja-JP" altLang="en-US" dirty="0"/>
              <a:t>ネットワーク</a:t>
            </a:r>
          </a:p>
        </p:txBody>
      </p:sp>
      <p:sp>
        <p:nvSpPr>
          <p:cNvPr id="4" name="スライド番号プレースホルダー 3"/>
          <p:cNvSpPr>
            <a:spLocks noGrp="1"/>
          </p:cNvSpPr>
          <p:nvPr>
            <p:ph type="sldNum" sz="quarter" idx="12"/>
          </p:nvPr>
        </p:nvSpPr>
        <p:spPr/>
        <p:txBody>
          <a:bodyPr/>
          <a:lstStyle/>
          <a:p>
            <a:fld id="{FA323403-0A29-4BFE-B3B9-75B58A42F840}" type="slidenum">
              <a:rPr kumimoji="1" lang="ja-JP" altLang="en-US" smtClean="0"/>
              <a:t>2</a:t>
            </a:fld>
            <a:endParaRPr kumimoji="1" lang="ja-JP" altLang="en-US" dirty="0"/>
          </a:p>
        </p:txBody>
      </p:sp>
      <p:pic>
        <p:nvPicPr>
          <p:cNvPr id="5" name="図 4" descr="... 電話 など の ネットワーク 型"/>
          <p:cNvPicPr>
            <a:picLocks noChangeAspect="1"/>
          </p:cNvPicPr>
          <p:nvPr/>
        </p:nvPicPr>
        <p:blipFill rotWithShape="1">
          <a:blip r:embed="rId2">
            <a:extLst>
              <a:ext uri="{28A0092B-C50C-407E-A947-70E740481C1C}">
                <a14:useLocalDpi xmlns:a14="http://schemas.microsoft.com/office/drawing/2010/main" val="0"/>
              </a:ext>
            </a:extLst>
          </a:blip>
          <a:srcRect t="13078" b="51607"/>
          <a:stretch/>
        </p:blipFill>
        <p:spPr>
          <a:xfrm>
            <a:off x="2973517" y="2545461"/>
            <a:ext cx="1714500" cy="1348893"/>
          </a:xfrm>
          <a:prstGeom prst="rect">
            <a:avLst/>
          </a:prstGeom>
        </p:spPr>
      </p:pic>
      <p:pic>
        <p:nvPicPr>
          <p:cNvPr id="6" name="図 5" descr="... , インターネット ID:2014011810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8288" y="2618851"/>
            <a:ext cx="1483322" cy="1275503"/>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1041" y="5093541"/>
            <a:ext cx="901137" cy="1150579"/>
          </a:xfrm>
          <a:prstGeom prst="rect">
            <a:avLst/>
          </a:prstGeom>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6498" y="1937108"/>
            <a:ext cx="1271294" cy="1086311"/>
          </a:xfrm>
          <a:prstGeom prst="rect">
            <a:avLst/>
          </a:prstGeom>
        </p:spPr>
      </p:pic>
      <p:pic>
        <p:nvPicPr>
          <p:cNvPr id="12" name="図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017" y="2106714"/>
            <a:ext cx="1105769" cy="1224116"/>
          </a:xfrm>
          <a:prstGeom prst="rect">
            <a:avLst/>
          </a:prstGeom>
        </p:spPr>
      </p:pic>
      <p:pic>
        <p:nvPicPr>
          <p:cNvPr id="14" name="図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47849" y="5048720"/>
            <a:ext cx="880314" cy="1209989"/>
          </a:xfrm>
          <a:prstGeom prst="rect">
            <a:avLst/>
          </a:prstGeom>
        </p:spPr>
      </p:pic>
      <p:pic>
        <p:nvPicPr>
          <p:cNvPr id="15" name="図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017" y="4496871"/>
            <a:ext cx="1105769" cy="1224116"/>
          </a:xfrm>
          <a:prstGeom prst="rect">
            <a:avLst/>
          </a:prstGeom>
        </p:spPr>
      </p:pic>
      <p:pic>
        <p:nvPicPr>
          <p:cNvPr id="17" name="図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35330" y="3894354"/>
            <a:ext cx="1003448" cy="1214575"/>
          </a:xfrm>
          <a:prstGeom prst="rect">
            <a:avLst/>
          </a:prstGeom>
        </p:spPr>
      </p:pic>
      <p:pic>
        <p:nvPicPr>
          <p:cNvPr id="19" name="図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19681" y="5044271"/>
            <a:ext cx="1214438" cy="1214438"/>
          </a:xfrm>
          <a:prstGeom prst="rect">
            <a:avLst/>
          </a:prstGeom>
        </p:spPr>
      </p:pic>
      <p:sp>
        <p:nvSpPr>
          <p:cNvPr id="20" name="矢印: 左右 19"/>
          <p:cNvSpPr/>
          <p:nvPr/>
        </p:nvSpPr>
        <p:spPr>
          <a:xfrm rot="895355">
            <a:off x="1928629" y="2695029"/>
            <a:ext cx="952988" cy="28333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左右 20"/>
          <p:cNvSpPr/>
          <p:nvPr/>
        </p:nvSpPr>
        <p:spPr>
          <a:xfrm rot="19269727">
            <a:off x="1928629" y="4355204"/>
            <a:ext cx="952988" cy="28333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左右 22"/>
          <p:cNvSpPr/>
          <p:nvPr/>
        </p:nvSpPr>
        <p:spPr>
          <a:xfrm rot="2855652">
            <a:off x="4462003" y="4286319"/>
            <a:ext cx="952988" cy="28333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左右 23"/>
          <p:cNvSpPr/>
          <p:nvPr/>
        </p:nvSpPr>
        <p:spPr>
          <a:xfrm rot="4268261">
            <a:off x="7987010" y="4388716"/>
            <a:ext cx="952988" cy="283333"/>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左右 24"/>
          <p:cNvSpPr/>
          <p:nvPr/>
        </p:nvSpPr>
        <p:spPr>
          <a:xfrm rot="1399623">
            <a:off x="8943251" y="3627269"/>
            <a:ext cx="952988" cy="283333"/>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左右 25"/>
          <p:cNvSpPr/>
          <p:nvPr/>
        </p:nvSpPr>
        <p:spPr>
          <a:xfrm rot="20348730">
            <a:off x="8725683" y="2703580"/>
            <a:ext cx="952988" cy="283333"/>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左右 26"/>
          <p:cNvSpPr/>
          <p:nvPr/>
        </p:nvSpPr>
        <p:spPr>
          <a:xfrm rot="19094144">
            <a:off x="6457625" y="4315055"/>
            <a:ext cx="952988" cy="283333"/>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3315001" y="2197387"/>
            <a:ext cx="877163" cy="369332"/>
          </a:xfrm>
          <a:prstGeom prst="rect">
            <a:avLst/>
          </a:prstGeom>
          <a:noFill/>
        </p:spPr>
        <p:txBody>
          <a:bodyPr wrap="none" rtlCol="0">
            <a:spAutoFit/>
          </a:bodyPr>
          <a:lstStyle/>
          <a:p>
            <a:r>
              <a:rPr kumimoji="1" lang="ja-JP" altLang="en-US" dirty="0"/>
              <a:t>電話網</a:t>
            </a:r>
          </a:p>
        </p:txBody>
      </p:sp>
      <p:sp>
        <p:nvSpPr>
          <p:cNvPr id="29" name="テキスト ボックス 28"/>
          <p:cNvSpPr txBox="1"/>
          <p:nvPr/>
        </p:nvSpPr>
        <p:spPr>
          <a:xfrm>
            <a:off x="6859672" y="2207771"/>
            <a:ext cx="2031325" cy="369332"/>
          </a:xfrm>
          <a:prstGeom prst="rect">
            <a:avLst/>
          </a:prstGeom>
          <a:noFill/>
        </p:spPr>
        <p:txBody>
          <a:bodyPr wrap="none" rtlCol="0">
            <a:spAutoFit/>
          </a:bodyPr>
          <a:lstStyle/>
          <a:p>
            <a:r>
              <a:rPr kumimoji="1" lang="ja-JP" altLang="en-US" dirty="0"/>
              <a:t>インターネット網</a:t>
            </a:r>
          </a:p>
        </p:txBody>
      </p:sp>
      <p:sp>
        <p:nvSpPr>
          <p:cNvPr id="30" name="テキスト ボックス 29"/>
          <p:cNvSpPr txBox="1"/>
          <p:nvPr/>
        </p:nvSpPr>
        <p:spPr>
          <a:xfrm>
            <a:off x="912735" y="3360470"/>
            <a:ext cx="646331" cy="369332"/>
          </a:xfrm>
          <a:prstGeom prst="rect">
            <a:avLst/>
          </a:prstGeom>
          <a:noFill/>
        </p:spPr>
        <p:txBody>
          <a:bodyPr wrap="none" rtlCol="0">
            <a:spAutoFit/>
          </a:bodyPr>
          <a:lstStyle/>
          <a:p>
            <a:r>
              <a:rPr kumimoji="1" lang="ja-JP" altLang="en-US" dirty="0"/>
              <a:t>電話</a:t>
            </a:r>
          </a:p>
        </p:txBody>
      </p:sp>
      <p:sp>
        <p:nvSpPr>
          <p:cNvPr id="31" name="テキスト ボックス 30"/>
          <p:cNvSpPr txBox="1"/>
          <p:nvPr/>
        </p:nvSpPr>
        <p:spPr>
          <a:xfrm>
            <a:off x="912735" y="5781060"/>
            <a:ext cx="646331" cy="369332"/>
          </a:xfrm>
          <a:prstGeom prst="rect">
            <a:avLst/>
          </a:prstGeom>
          <a:noFill/>
        </p:spPr>
        <p:txBody>
          <a:bodyPr wrap="none" rtlCol="0">
            <a:spAutoFit/>
          </a:bodyPr>
          <a:lstStyle/>
          <a:p>
            <a:r>
              <a:rPr kumimoji="1" lang="ja-JP" altLang="en-US" dirty="0"/>
              <a:t>電話</a:t>
            </a:r>
          </a:p>
        </p:txBody>
      </p:sp>
      <p:sp>
        <p:nvSpPr>
          <p:cNvPr id="32" name="テキスト ボックス 31"/>
          <p:cNvSpPr txBox="1"/>
          <p:nvPr/>
        </p:nvSpPr>
        <p:spPr>
          <a:xfrm>
            <a:off x="4964840" y="6341141"/>
            <a:ext cx="2031325" cy="369332"/>
          </a:xfrm>
          <a:prstGeom prst="rect">
            <a:avLst/>
          </a:prstGeom>
          <a:noFill/>
        </p:spPr>
        <p:txBody>
          <a:bodyPr wrap="none" rtlCol="0">
            <a:spAutoFit/>
          </a:bodyPr>
          <a:lstStyle/>
          <a:p>
            <a:r>
              <a:rPr kumimoji="1" lang="ja-JP" altLang="en-US" dirty="0"/>
              <a:t>携帯電話・スマホ</a:t>
            </a:r>
          </a:p>
        </p:txBody>
      </p:sp>
      <p:sp>
        <p:nvSpPr>
          <p:cNvPr id="33" name="テキスト ボックス 32"/>
          <p:cNvSpPr txBox="1"/>
          <p:nvPr/>
        </p:nvSpPr>
        <p:spPr>
          <a:xfrm>
            <a:off x="8164933" y="6356350"/>
            <a:ext cx="1338828" cy="369332"/>
          </a:xfrm>
          <a:prstGeom prst="rect">
            <a:avLst/>
          </a:prstGeom>
          <a:noFill/>
        </p:spPr>
        <p:txBody>
          <a:bodyPr wrap="none" rtlCol="0">
            <a:spAutoFit/>
          </a:bodyPr>
          <a:lstStyle/>
          <a:p>
            <a:r>
              <a:rPr kumimoji="1" lang="ja-JP" altLang="en-US" dirty="0"/>
              <a:t>タブレット</a:t>
            </a:r>
          </a:p>
        </p:txBody>
      </p:sp>
      <p:sp>
        <p:nvSpPr>
          <p:cNvPr id="34" name="テキスト ボックス 33"/>
          <p:cNvSpPr txBox="1"/>
          <p:nvPr/>
        </p:nvSpPr>
        <p:spPr>
          <a:xfrm>
            <a:off x="10313888" y="5178641"/>
            <a:ext cx="877163" cy="369332"/>
          </a:xfrm>
          <a:prstGeom prst="rect">
            <a:avLst/>
          </a:prstGeom>
          <a:noFill/>
        </p:spPr>
        <p:txBody>
          <a:bodyPr wrap="none" rtlCol="0">
            <a:spAutoFit/>
          </a:bodyPr>
          <a:lstStyle/>
          <a:p>
            <a:r>
              <a:rPr kumimoji="1" lang="ja-JP" altLang="en-US" dirty="0"/>
              <a:t>サーバ</a:t>
            </a:r>
          </a:p>
        </p:txBody>
      </p:sp>
      <p:sp>
        <p:nvSpPr>
          <p:cNvPr id="35" name="テキスト ボックス 34"/>
          <p:cNvSpPr txBox="1"/>
          <p:nvPr/>
        </p:nvSpPr>
        <p:spPr>
          <a:xfrm>
            <a:off x="10072378" y="3085173"/>
            <a:ext cx="494046" cy="369332"/>
          </a:xfrm>
          <a:prstGeom prst="rect">
            <a:avLst/>
          </a:prstGeom>
          <a:noFill/>
        </p:spPr>
        <p:txBody>
          <a:bodyPr wrap="none" rtlCol="0">
            <a:spAutoFit/>
          </a:bodyPr>
          <a:lstStyle/>
          <a:p>
            <a:r>
              <a:rPr kumimoji="1" lang="en-US" altLang="ja-JP" dirty="0"/>
              <a:t>PC</a:t>
            </a:r>
            <a:endParaRPr kumimoji="1" lang="ja-JP" altLang="en-US" dirty="0"/>
          </a:p>
        </p:txBody>
      </p:sp>
    </p:spTree>
    <p:extLst>
      <p:ext uri="{BB962C8B-B14F-4D97-AF65-F5344CB8AC3E}">
        <p14:creationId xmlns:p14="http://schemas.microsoft.com/office/powerpoint/2010/main" val="2807205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楕円 21"/>
          <p:cNvSpPr/>
          <p:nvPr/>
        </p:nvSpPr>
        <p:spPr>
          <a:xfrm>
            <a:off x="2868063" y="1393877"/>
            <a:ext cx="8131680" cy="2564111"/>
          </a:xfrm>
          <a:prstGeom prst="ellipse">
            <a:avLst/>
          </a:prstGeom>
          <a:solidFill>
            <a:srgbClr val="FFFF00">
              <a:alpha val="1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p:cNvSpPr/>
          <p:nvPr/>
        </p:nvSpPr>
        <p:spPr>
          <a:xfrm>
            <a:off x="2868063" y="4058905"/>
            <a:ext cx="8131680" cy="2564111"/>
          </a:xfrm>
          <a:prstGeom prst="ellipse">
            <a:avLst/>
          </a:prstGeom>
          <a:solidFill>
            <a:srgbClr val="FFFF00">
              <a:alpha val="1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どのようにインターネットに繋ぐか？</a:t>
            </a:r>
          </a:p>
        </p:txBody>
      </p:sp>
      <p:pic>
        <p:nvPicPr>
          <p:cNvPr id="5" name="図 4" descr="... , インターネット ID:20140118100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2172" y="2987561"/>
            <a:ext cx="1483322" cy="1275503"/>
          </a:xfrm>
          <a:prstGeom prst="rect">
            <a:avLst/>
          </a:prstGeom>
        </p:spPr>
      </p:pic>
      <p:pic>
        <p:nvPicPr>
          <p:cNvPr id="6" name="図 5" descr="WLAN Access Point Symbol by Fred th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3321" y="1886313"/>
            <a:ext cx="805358" cy="1101248"/>
          </a:xfrm>
          <a:prstGeom prst="rect">
            <a:avLst/>
          </a:prstGeom>
        </p:spPr>
      </p:pic>
      <p:pic>
        <p:nvPicPr>
          <p:cNvPr id="8" name="図 7" descr="WLAN Access Point Symbol by Fred th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3321" y="4525699"/>
            <a:ext cx="805358" cy="1101248"/>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2171" y="1886313"/>
            <a:ext cx="733431" cy="1101248"/>
          </a:xfrm>
          <a:prstGeom prst="rect">
            <a:avLst/>
          </a:prstGeom>
        </p:spPr>
      </p:pic>
      <p:sp>
        <p:nvSpPr>
          <p:cNvPr id="11" name="矢印: 左右 10"/>
          <p:cNvSpPr/>
          <p:nvPr/>
        </p:nvSpPr>
        <p:spPr>
          <a:xfrm rot="20348730">
            <a:off x="2832564" y="2847757"/>
            <a:ext cx="1343774" cy="279608"/>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左右 11"/>
          <p:cNvSpPr/>
          <p:nvPr/>
        </p:nvSpPr>
        <p:spPr>
          <a:xfrm rot="1807032">
            <a:off x="2726466" y="4449938"/>
            <a:ext cx="2953143" cy="269508"/>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左右 12"/>
          <p:cNvSpPr/>
          <p:nvPr/>
        </p:nvSpPr>
        <p:spPr>
          <a:xfrm>
            <a:off x="4965602" y="2670434"/>
            <a:ext cx="876895" cy="258135"/>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4718" y="1836982"/>
            <a:ext cx="901137" cy="1150579"/>
          </a:xfrm>
          <a:prstGeom prst="rect">
            <a:avLst/>
          </a:prstGeom>
        </p:spPr>
      </p:pic>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4718" y="4474517"/>
            <a:ext cx="901137" cy="1150579"/>
          </a:xfrm>
          <a:prstGeom prst="rect">
            <a:avLst/>
          </a:prstGeom>
        </p:spPr>
      </p:pic>
      <p:sp>
        <p:nvSpPr>
          <p:cNvPr id="16" name="矢印: 左右 15"/>
          <p:cNvSpPr/>
          <p:nvPr/>
        </p:nvSpPr>
        <p:spPr>
          <a:xfrm>
            <a:off x="6787950" y="2080989"/>
            <a:ext cx="2002089" cy="340953"/>
          </a:xfrm>
          <a:prstGeom prst="leftRightArrow">
            <a:avLst/>
          </a:prstGeom>
          <a:gradFill flip="none" rotWithShape="1">
            <a:gsLst>
              <a:gs pos="0">
                <a:schemeClr val="accent4">
                  <a:lumMod val="67000"/>
                </a:schemeClr>
              </a:gs>
              <a:gs pos="74000">
                <a:srgbClr val="FFD040"/>
              </a:gs>
              <a:gs pos="28000">
                <a:schemeClr val="accent4">
                  <a:lumMod val="97000"/>
                  <a:lumOff val="3000"/>
                </a:schemeClr>
              </a:gs>
              <a:gs pos="100000">
                <a:schemeClr val="accent4">
                  <a:lumMod val="67000"/>
                </a:schemeClr>
              </a:gs>
            </a:gsLst>
            <a:path path="circle">
              <a:fillToRect l="100000" t="100000"/>
            </a:path>
            <a:tileRect r="-100000" b="-100000"/>
          </a:gra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左右 16"/>
          <p:cNvSpPr/>
          <p:nvPr/>
        </p:nvSpPr>
        <p:spPr>
          <a:xfrm>
            <a:off x="6787949" y="4708853"/>
            <a:ext cx="2002089" cy="340953"/>
          </a:xfrm>
          <a:prstGeom prst="leftRightArrow">
            <a:avLst/>
          </a:prstGeom>
          <a:gradFill flip="none" rotWithShape="1">
            <a:gsLst>
              <a:gs pos="0">
                <a:schemeClr val="accent4">
                  <a:lumMod val="67000"/>
                </a:schemeClr>
              </a:gs>
              <a:gs pos="74000">
                <a:srgbClr val="FFD040"/>
              </a:gs>
              <a:gs pos="28000">
                <a:schemeClr val="accent4">
                  <a:lumMod val="97000"/>
                  <a:lumOff val="3000"/>
                </a:schemeClr>
              </a:gs>
              <a:gs pos="100000">
                <a:schemeClr val="accent4">
                  <a:lumMod val="67000"/>
                </a:schemeClr>
              </a:gs>
            </a:gsLst>
            <a:path path="circle">
              <a:fillToRect l="100000" t="100000"/>
            </a:path>
            <a:tileRect r="-100000" b="-100000"/>
          </a:gra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左右 17"/>
          <p:cNvSpPr/>
          <p:nvPr/>
        </p:nvSpPr>
        <p:spPr>
          <a:xfrm rot="2588263">
            <a:off x="6499946" y="3417607"/>
            <a:ext cx="2493405" cy="292553"/>
          </a:xfrm>
          <a:prstGeom prst="leftRightArrow">
            <a:avLst/>
          </a:prstGeom>
          <a:gradFill flip="none" rotWithShape="1">
            <a:gsLst>
              <a:gs pos="0">
                <a:schemeClr val="accent4">
                  <a:lumMod val="67000"/>
                </a:schemeClr>
              </a:gs>
              <a:gs pos="74000">
                <a:srgbClr val="FFD040"/>
              </a:gs>
              <a:gs pos="28000">
                <a:schemeClr val="accent4">
                  <a:lumMod val="97000"/>
                  <a:lumOff val="3000"/>
                </a:schemeClr>
              </a:gs>
              <a:gs pos="100000">
                <a:schemeClr val="accent4">
                  <a:lumMod val="67000"/>
                </a:schemeClr>
              </a:gs>
            </a:gsLst>
            <a:path path="circle">
              <a:fillToRect l="100000" t="100000"/>
            </a:path>
            <a:tileRect r="-100000" b="-100000"/>
          </a:gra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849505" y="5691868"/>
            <a:ext cx="2492990" cy="369332"/>
          </a:xfrm>
          <a:prstGeom prst="rect">
            <a:avLst/>
          </a:prstGeom>
          <a:noFill/>
        </p:spPr>
        <p:txBody>
          <a:bodyPr wrap="none" rtlCol="0">
            <a:spAutoFit/>
          </a:bodyPr>
          <a:lstStyle/>
          <a:p>
            <a:r>
              <a:rPr kumimoji="1" lang="ja-JP" altLang="en-US" dirty="0"/>
              <a:t>通信事業者のアンテナ</a:t>
            </a:r>
          </a:p>
        </p:txBody>
      </p:sp>
      <p:sp>
        <p:nvSpPr>
          <p:cNvPr id="20" name="テキスト ボックス 19"/>
          <p:cNvSpPr txBox="1"/>
          <p:nvPr/>
        </p:nvSpPr>
        <p:spPr>
          <a:xfrm>
            <a:off x="5195753" y="3055236"/>
            <a:ext cx="1800493" cy="369332"/>
          </a:xfrm>
          <a:prstGeom prst="rect">
            <a:avLst/>
          </a:prstGeom>
          <a:noFill/>
        </p:spPr>
        <p:txBody>
          <a:bodyPr wrap="none" rtlCol="0">
            <a:spAutoFit/>
          </a:bodyPr>
          <a:lstStyle/>
          <a:p>
            <a:r>
              <a:rPr kumimoji="1" lang="ja-JP" altLang="en-US" dirty="0"/>
              <a:t>自営のアンテナ</a:t>
            </a:r>
          </a:p>
        </p:txBody>
      </p:sp>
      <p:sp>
        <p:nvSpPr>
          <p:cNvPr id="21" name="テキスト ボックス 20"/>
          <p:cNvSpPr txBox="1"/>
          <p:nvPr/>
        </p:nvSpPr>
        <p:spPr>
          <a:xfrm>
            <a:off x="3857699" y="3055236"/>
            <a:ext cx="1546350" cy="923330"/>
          </a:xfrm>
          <a:prstGeom prst="rect">
            <a:avLst/>
          </a:prstGeom>
          <a:noFill/>
        </p:spPr>
        <p:txBody>
          <a:bodyPr wrap="square" rtlCol="0">
            <a:spAutoFit/>
          </a:bodyPr>
          <a:lstStyle/>
          <a:p>
            <a:r>
              <a:rPr kumimoji="1" lang="ja-JP" altLang="en-US" dirty="0"/>
              <a:t>自宅のインターネットルータ</a:t>
            </a:r>
          </a:p>
        </p:txBody>
      </p:sp>
      <p:sp>
        <p:nvSpPr>
          <p:cNvPr id="24" name="テキスト ボックス 23"/>
          <p:cNvSpPr txBox="1"/>
          <p:nvPr/>
        </p:nvSpPr>
        <p:spPr>
          <a:xfrm>
            <a:off x="6022982" y="1397504"/>
            <a:ext cx="1766011" cy="461665"/>
          </a:xfrm>
          <a:prstGeom prst="rect">
            <a:avLst/>
          </a:prstGeom>
          <a:noFill/>
        </p:spPr>
        <p:txBody>
          <a:bodyPr wrap="square" rtlCol="0">
            <a:spAutoFit/>
          </a:bodyPr>
          <a:lstStyle/>
          <a:p>
            <a:r>
              <a:rPr kumimoji="1" lang="en-US" altLang="ja-JP" sz="2400" dirty="0"/>
              <a:t>Wi-Fi</a:t>
            </a:r>
            <a:r>
              <a:rPr lang="ja-JP" altLang="en-US" sz="2400" dirty="0"/>
              <a:t>通信</a:t>
            </a:r>
            <a:endParaRPr kumimoji="1" lang="ja-JP" altLang="en-US" sz="2400" dirty="0"/>
          </a:p>
        </p:txBody>
      </p:sp>
      <p:sp>
        <p:nvSpPr>
          <p:cNvPr id="25" name="テキスト ボックス 24"/>
          <p:cNvSpPr txBox="1"/>
          <p:nvPr/>
        </p:nvSpPr>
        <p:spPr>
          <a:xfrm>
            <a:off x="6022982" y="6111275"/>
            <a:ext cx="2123324" cy="461665"/>
          </a:xfrm>
          <a:prstGeom prst="rect">
            <a:avLst/>
          </a:prstGeom>
          <a:noFill/>
        </p:spPr>
        <p:txBody>
          <a:bodyPr wrap="square" rtlCol="0">
            <a:spAutoFit/>
          </a:bodyPr>
          <a:lstStyle/>
          <a:p>
            <a:r>
              <a:rPr kumimoji="1" lang="ja-JP" altLang="en-US" sz="2400" dirty="0"/>
              <a:t>モバイル</a:t>
            </a:r>
            <a:r>
              <a:rPr lang="ja-JP" altLang="en-US" sz="2400" dirty="0"/>
              <a:t>通信</a:t>
            </a:r>
            <a:endParaRPr kumimoji="1" lang="ja-JP" altLang="en-US" sz="2400" dirty="0"/>
          </a:p>
        </p:txBody>
      </p:sp>
      <p:sp>
        <p:nvSpPr>
          <p:cNvPr id="26" name="テキスト ボックス 25"/>
          <p:cNvSpPr txBox="1"/>
          <p:nvPr/>
        </p:nvSpPr>
        <p:spPr>
          <a:xfrm>
            <a:off x="494349" y="4476158"/>
            <a:ext cx="2346261" cy="2031325"/>
          </a:xfrm>
          <a:prstGeom prst="rect">
            <a:avLst/>
          </a:prstGeom>
          <a:noFill/>
        </p:spPr>
        <p:txBody>
          <a:bodyPr wrap="square" rtlCol="0">
            <a:spAutoFit/>
          </a:bodyPr>
          <a:lstStyle/>
          <a:p>
            <a:r>
              <a:rPr kumimoji="1" lang="ja-JP" altLang="en-US" dirty="0"/>
              <a:t>タブレットをインターネットにつなぐためには</a:t>
            </a:r>
            <a:r>
              <a:rPr kumimoji="1" lang="en-US" altLang="ja-JP" dirty="0"/>
              <a:t>2</a:t>
            </a:r>
            <a:r>
              <a:rPr kumimoji="1" lang="ja-JP" altLang="en-US" dirty="0" err="1"/>
              <a:t>つの</a:t>
            </a:r>
            <a:r>
              <a:rPr kumimoji="1" lang="ja-JP" altLang="en-US" dirty="0"/>
              <a:t>方法があります。</a:t>
            </a:r>
            <a:endParaRPr kumimoji="1" lang="en-US" altLang="ja-JP" dirty="0"/>
          </a:p>
          <a:p>
            <a:r>
              <a:rPr kumimoji="1" lang="en-US" altLang="ja-JP" dirty="0"/>
              <a:t>(</a:t>
            </a:r>
            <a:r>
              <a:rPr kumimoji="1" lang="ja-JP" altLang="en-US" dirty="0"/>
              <a:t>ここではポケットルータの説明は省きます</a:t>
            </a:r>
            <a:r>
              <a:rPr kumimoji="1" lang="en-US" altLang="ja-JP" dirty="0"/>
              <a:t>)</a:t>
            </a:r>
            <a:endParaRPr kumimoji="1" lang="ja-JP" altLang="en-US" dirty="0"/>
          </a:p>
        </p:txBody>
      </p:sp>
      <p:sp>
        <p:nvSpPr>
          <p:cNvPr id="27" name="テキスト ボックス 26"/>
          <p:cNvSpPr txBox="1"/>
          <p:nvPr/>
        </p:nvSpPr>
        <p:spPr>
          <a:xfrm>
            <a:off x="10074173" y="1791605"/>
            <a:ext cx="1574642" cy="1200329"/>
          </a:xfrm>
          <a:prstGeom prst="rect">
            <a:avLst/>
          </a:prstGeom>
          <a:noFill/>
        </p:spPr>
        <p:txBody>
          <a:bodyPr wrap="square" rtlCol="0">
            <a:spAutoFit/>
          </a:bodyPr>
          <a:lstStyle/>
          <a:p>
            <a:r>
              <a:rPr kumimoji="1" lang="ja-JP" altLang="en-US" dirty="0"/>
              <a:t>タブレットは標準で</a:t>
            </a:r>
            <a:r>
              <a:rPr kumimoji="1" lang="en-US" altLang="ja-JP" dirty="0"/>
              <a:t>Wi-Fi</a:t>
            </a:r>
            <a:r>
              <a:rPr kumimoji="1" lang="ja-JP" altLang="en-US" dirty="0"/>
              <a:t>通信ができます</a:t>
            </a:r>
          </a:p>
        </p:txBody>
      </p:sp>
      <p:sp>
        <p:nvSpPr>
          <p:cNvPr id="28" name="テキスト ボックス 27"/>
          <p:cNvSpPr txBox="1"/>
          <p:nvPr/>
        </p:nvSpPr>
        <p:spPr>
          <a:xfrm>
            <a:off x="10074173" y="4449641"/>
            <a:ext cx="1574642" cy="1200329"/>
          </a:xfrm>
          <a:prstGeom prst="rect">
            <a:avLst/>
          </a:prstGeom>
          <a:noFill/>
        </p:spPr>
        <p:txBody>
          <a:bodyPr wrap="square" rtlCol="0">
            <a:spAutoFit/>
          </a:bodyPr>
          <a:lstStyle/>
          <a:p>
            <a:r>
              <a:rPr kumimoji="1" lang="ja-JP" altLang="en-US" dirty="0"/>
              <a:t>モバイル通信をするためには</a:t>
            </a:r>
            <a:r>
              <a:rPr kumimoji="1" lang="en-US" altLang="ja-JP" dirty="0"/>
              <a:t>SIM</a:t>
            </a:r>
            <a:r>
              <a:rPr kumimoji="1" lang="ja-JP" altLang="en-US" dirty="0"/>
              <a:t>が必要です</a:t>
            </a:r>
          </a:p>
        </p:txBody>
      </p:sp>
    </p:spTree>
    <p:extLst>
      <p:ext uri="{BB962C8B-B14F-4D97-AF65-F5344CB8AC3E}">
        <p14:creationId xmlns:p14="http://schemas.microsoft.com/office/powerpoint/2010/main" val="35388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9F9F9"/>
            </a:gs>
            <a:gs pos="50000">
              <a:schemeClr val="bg2">
                <a:tint val="98000"/>
                <a:satMod val="130000"/>
                <a:shade val="90000"/>
                <a:lumMod val="103000"/>
              </a:schemeClr>
            </a:gs>
            <a:gs pos="100000">
              <a:srgbClr val="C5C5C5"/>
            </a:gs>
          </a:gsLst>
          <a:lin ang="5400000" scaled="0"/>
        </a:gradFill>
        <a:effectLst/>
      </p:bgPr>
    </p:bg>
    <p:spTree>
      <p:nvGrpSpPr>
        <p:cNvPr id="1" name=""/>
        <p:cNvGrpSpPr/>
        <p:nvPr/>
      </p:nvGrpSpPr>
      <p:grpSpPr>
        <a:xfrm>
          <a:off x="0" y="0"/>
          <a:ext cx="0" cy="0"/>
          <a:chOff x="0" y="0"/>
          <a:chExt cx="0" cy="0"/>
        </a:xfrm>
      </p:grpSpPr>
      <p:pic>
        <p:nvPicPr>
          <p:cNvPr id="11" name="図 10" descr="SVG | クリップアート | 家 / 住宅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7576" y="2075786"/>
            <a:ext cx="2463401" cy="1864355"/>
          </a:xfrm>
          <a:prstGeom prst="rect">
            <a:avLst/>
          </a:prstGeom>
        </p:spPr>
      </p:pic>
      <p:sp>
        <p:nvSpPr>
          <p:cNvPr id="2" name="タイトル 1"/>
          <p:cNvSpPr>
            <a:spLocks noGrp="1"/>
          </p:cNvSpPr>
          <p:nvPr>
            <p:ph type="title"/>
          </p:nvPr>
        </p:nvSpPr>
        <p:spPr/>
        <p:txBody>
          <a:bodyPr/>
          <a:lstStyle/>
          <a:p>
            <a:r>
              <a:rPr lang="ja-JP" altLang="en-US" dirty="0"/>
              <a:t>情報通信の</a:t>
            </a:r>
            <a:r>
              <a:rPr kumimoji="1" lang="ja-JP" altLang="en-US" dirty="0"/>
              <a:t>モバイルと</a:t>
            </a:r>
            <a:r>
              <a:rPr kumimoji="1" lang="en-US" altLang="ja-JP" dirty="0"/>
              <a:t>Wi-Fi</a:t>
            </a:r>
            <a:r>
              <a:rPr kumimoji="1" lang="ja-JP" altLang="en-US" dirty="0"/>
              <a:t>の違い</a:t>
            </a:r>
          </a:p>
        </p:txBody>
      </p:sp>
      <p:sp>
        <p:nvSpPr>
          <p:cNvPr id="4" name="スライド番号プレースホルダー 3"/>
          <p:cNvSpPr>
            <a:spLocks noGrp="1"/>
          </p:cNvSpPr>
          <p:nvPr>
            <p:ph type="sldNum" sz="quarter" idx="12"/>
          </p:nvPr>
        </p:nvSpPr>
        <p:spPr/>
        <p:txBody>
          <a:bodyPr/>
          <a:lstStyle/>
          <a:p>
            <a:fld id="{FA323403-0A29-4BFE-B3B9-75B58A42F840}" type="slidenum">
              <a:rPr kumimoji="1" lang="ja-JP" altLang="en-US" smtClean="0"/>
              <a:t>4</a:t>
            </a:fld>
            <a:endParaRPr kumimoji="1" lang="ja-JP" altLang="en-US" dirty="0"/>
          </a:p>
        </p:txBody>
      </p:sp>
      <p:pic>
        <p:nvPicPr>
          <p:cNvPr id="5" name="図 4" descr="WLAN Access Point Symbol by Fred th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655" y="3412429"/>
            <a:ext cx="434841" cy="594602"/>
          </a:xfrm>
          <a:prstGeom prst="rect">
            <a:avLst/>
          </a:prstGeom>
        </p:spPr>
      </p:pic>
      <p:pic>
        <p:nvPicPr>
          <p:cNvPr id="10" name="図 9" descr="WLAN Access Point Symbol by Fred th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9365" y="3412429"/>
            <a:ext cx="434841" cy="594602"/>
          </a:xfrm>
          <a:prstGeom prst="rect">
            <a:avLst/>
          </a:prstGeom>
        </p:spPr>
      </p:pic>
      <p:pic>
        <p:nvPicPr>
          <p:cNvPr id="12" name="図 11" descr="WLAN Access Point Symbol by Fred th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6328" y="3412429"/>
            <a:ext cx="434841" cy="594602"/>
          </a:xfrm>
          <a:prstGeom prst="rect">
            <a:avLst/>
          </a:prstGeom>
        </p:spPr>
      </p:pic>
      <p:pic>
        <p:nvPicPr>
          <p:cNvPr id="13" name="図 12" descr="WLAN Access Point Symbol by Fred th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6504" y="3271311"/>
            <a:ext cx="434841" cy="632706"/>
          </a:xfrm>
          <a:prstGeom prst="rect">
            <a:avLst/>
          </a:prstGeom>
        </p:spPr>
      </p:pic>
      <p:grpSp>
        <p:nvGrpSpPr>
          <p:cNvPr id="69" name="グループ化 68"/>
          <p:cNvGrpSpPr/>
          <p:nvPr/>
        </p:nvGrpSpPr>
        <p:grpSpPr>
          <a:xfrm>
            <a:off x="3855525" y="4265128"/>
            <a:ext cx="883900" cy="2073827"/>
            <a:chOff x="3855525" y="4265128"/>
            <a:chExt cx="883900" cy="2073827"/>
          </a:xfrm>
        </p:grpSpPr>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5525" y="5455055"/>
              <a:ext cx="883900" cy="883900"/>
            </a:xfrm>
            <a:prstGeom prst="rect">
              <a:avLst/>
            </a:prstGeom>
          </p:spPr>
        </p:pic>
        <p:grpSp>
          <p:nvGrpSpPr>
            <p:cNvPr id="15" name="グループ化 14"/>
            <p:cNvGrpSpPr/>
            <p:nvPr/>
          </p:nvGrpSpPr>
          <p:grpSpPr>
            <a:xfrm rot="16200000">
              <a:off x="3820850" y="4596158"/>
              <a:ext cx="925795" cy="263735"/>
              <a:chOff x="2906821" y="4724531"/>
              <a:chExt cx="925795" cy="263735"/>
            </a:xfrm>
            <a:solidFill>
              <a:schemeClr val="accent1">
                <a:lumMod val="60000"/>
                <a:lumOff val="40000"/>
              </a:schemeClr>
            </a:solidFill>
          </p:grpSpPr>
          <p:sp>
            <p:nvSpPr>
              <p:cNvPr id="16" name="山形 13"/>
              <p:cNvSpPr/>
              <p:nvPr/>
            </p:nvSpPr>
            <p:spPr>
              <a:xfrm>
                <a:off x="3719583" y="4724531"/>
                <a:ext cx="113033" cy="2498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7" name="山形 13"/>
              <p:cNvSpPr/>
              <p:nvPr/>
            </p:nvSpPr>
            <p:spPr>
              <a:xfrm>
                <a:off x="3563872" y="4727846"/>
                <a:ext cx="113033" cy="2498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8" name="山形 13"/>
              <p:cNvSpPr/>
              <p:nvPr/>
            </p:nvSpPr>
            <p:spPr>
              <a:xfrm>
                <a:off x="3414782" y="4727845"/>
                <a:ext cx="113033" cy="2498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9" name="山形 13"/>
              <p:cNvSpPr/>
              <p:nvPr/>
            </p:nvSpPr>
            <p:spPr>
              <a:xfrm>
                <a:off x="3255754" y="4727846"/>
                <a:ext cx="113033" cy="2498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0" name="山形 13"/>
              <p:cNvSpPr/>
              <p:nvPr/>
            </p:nvSpPr>
            <p:spPr>
              <a:xfrm>
                <a:off x="3076999" y="4736034"/>
                <a:ext cx="113033" cy="2498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1" name="山形 13"/>
              <p:cNvSpPr/>
              <p:nvPr/>
            </p:nvSpPr>
            <p:spPr>
              <a:xfrm>
                <a:off x="2906821" y="4738388"/>
                <a:ext cx="113033" cy="2498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grpSp>
      <p:grpSp>
        <p:nvGrpSpPr>
          <p:cNvPr id="70" name="グループ化 69"/>
          <p:cNvGrpSpPr/>
          <p:nvPr/>
        </p:nvGrpSpPr>
        <p:grpSpPr>
          <a:xfrm>
            <a:off x="2449581" y="4265128"/>
            <a:ext cx="883900" cy="2073827"/>
            <a:chOff x="2449581" y="4265128"/>
            <a:chExt cx="883900" cy="2073827"/>
          </a:xfrm>
        </p:grpSpPr>
        <p:pic>
          <p:nvPicPr>
            <p:cNvPr id="22" name="図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9581" y="5455055"/>
              <a:ext cx="883900" cy="883900"/>
            </a:xfrm>
            <a:prstGeom prst="rect">
              <a:avLst/>
            </a:prstGeom>
          </p:spPr>
        </p:pic>
        <p:grpSp>
          <p:nvGrpSpPr>
            <p:cNvPr id="23" name="グループ化 22"/>
            <p:cNvGrpSpPr/>
            <p:nvPr/>
          </p:nvGrpSpPr>
          <p:grpSpPr>
            <a:xfrm rot="16200000">
              <a:off x="2414906" y="4596158"/>
              <a:ext cx="925795" cy="263735"/>
              <a:chOff x="2906821" y="4724531"/>
              <a:chExt cx="925795" cy="263735"/>
            </a:xfrm>
            <a:solidFill>
              <a:schemeClr val="accent1">
                <a:lumMod val="60000"/>
                <a:lumOff val="40000"/>
              </a:schemeClr>
            </a:solidFill>
          </p:grpSpPr>
          <p:sp>
            <p:nvSpPr>
              <p:cNvPr id="24" name="山形 13"/>
              <p:cNvSpPr/>
              <p:nvPr/>
            </p:nvSpPr>
            <p:spPr>
              <a:xfrm>
                <a:off x="3719583" y="4724531"/>
                <a:ext cx="113033" cy="2498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5" name="山形 13"/>
              <p:cNvSpPr/>
              <p:nvPr/>
            </p:nvSpPr>
            <p:spPr>
              <a:xfrm>
                <a:off x="3563872" y="4727846"/>
                <a:ext cx="113033" cy="2498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6" name="山形 13"/>
              <p:cNvSpPr/>
              <p:nvPr/>
            </p:nvSpPr>
            <p:spPr>
              <a:xfrm>
                <a:off x="3414782" y="4727845"/>
                <a:ext cx="113033" cy="2498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7" name="山形 13"/>
              <p:cNvSpPr/>
              <p:nvPr/>
            </p:nvSpPr>
            <p:spPr>
              <a:xfrm>
                <a:off x="3255754" y="4727846"/>
                <a:ext cx="113033" cy="2498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8" name="山形 13"/>
              <p:cNvSpPr/>
              <p:nvPr/>
            </p:nvSpPr>
            <p:spPr>
              <a:xfrm>
                <a:off x="3076999" y="4736034"/>
                <a:ext cx="113033" cy="2498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9" name="山形 13"/>
              <p:cNvSpPr/>
              <p:nvPr/>
            </p:nvSpPr>
            <p:spPr>
              <a:xfrm>
                <a:off x="2906821" y="4738388"/>
                <a:ext cx="113033" cy="2498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grpSp>
      <p:grpSp>
        <p:nvGrpSpPr>
          <p:cNvPr id="67" name="グループ化 66"/>
          <p:cNvGrpSpPr/>
          <p:nvPr/>
        </p:nvGrpSpPr>
        <p:grpSpPr>
          <a:xfrm>
            <a:off x="1043637" y="4265128"/>
            <a:ext cx="883900" cy="2073827"/>
            <a:chOff x="1043637" y="4265128"/>
            <a:chExt cx="883900" cy="2073827"/>
          </a:xfrm>
        </p:grpSpPr>
        <p:pic>
          <p:nvPicPr>
            <p:cNvPr id="30" name="図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37" y="5455055"/>
              <a:ext cx="883900" cy="883900"/>
            </a:xfrm>
            <a:prstGeom prst="rect">
              <a:avLst/>
            </a:prstGeom>
          </p:spPr>
        </p:pic>
        <p:grpSp>
          <p:nvGrpSpPr>
            <p:cNvPr id="31" name="グループ化 30"/>
            <p:cNvGrpSpPr/>
            <p:nvPr/>
          </p:nvGrpSpPr>
          <p:grpSpPr>
            <a:xfrm rot="16200000">
              <a:off x="1008962" y="4596158"/>
              <a:ext cx="925795" cy="263735"/>
              <a:chOff x="2906821" y="4724531"/>
              <a:chExt cx="925795" cy="263735"/>
            </a:xfrm>
            <a:solidFill>
              <a:schemeClr val="accent1">
                <a:lumMod val="60000"/>
                <a:lumOff val="40000"/>
              </a:schemeClr>
            </a:solidFill>
          </p:grpSpPr>
          <p:sp>
            <p:nvSpPr>
              <p:cNvPr id="32" name="山形 13"/>
              <p:cNvSpPr/>
              <p:nvPr/>
            </p:nvSpPr>
            <p:spPr>
              <a:xfrm>
                <a:off x="3719583" y="4724531"/>
                <a:ext cx="113033" cy="2498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3" name="山形 13"/>
              <p:cNvSpPr/>
              <p:nvPr/>
            </p:nvSpPr>
            <p:spPr>
              <a:xfrm>
                <a:off x="3563872" y="4727846"/>
                <a:ext cx="113033" cy="2498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4" name="山形 13"/>
              <p:cNvSpPr/>
              <p:nvPr/>
            </p:nvSpPr>
            <p:spPr>
              <a:xfrm>
                <a:off x="3414782" y="4727845"/>
                <a:ext cx="113033" cy="2498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5" name="山形 13"/>
              <p:cNvSpPr/>
              <p:nvPr/>
            </p:nvSpPr>
            <p:spPr>
              <a:xfrm>
                <a:off x="3255754" y="4727846"/>
                <a:ext cx="113033" cy="2498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6" name="山形 13"/>
              <p:cNvSpPr/>
              <p:nvPr/>
            </p:nvSpPr>
            <p:spPr>
              <a:xfrm>
                <a:off x="3076999" y="4736034"/>
                <a:ext cx="113033" cy="2498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7" name="山形 13"/>
              <p:cNvSpPr/>
              <p:nvPr/>
            </p:nvSpPr>
            <p:spPr>
              <a:xfrm>
                <a:off x="2906821" y="4738388"/>
                <a:ext cx="113033" cy="2498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grpSp>
      <p:grpSp>
        <p:nvGrpSpPr>
          <p:cNvPr id="68" name="グループ化 67"/>
          <p:cNvGrpSpPr/>
          <p:nvPr/>
        </p:nvGrpSpPr>
        <p:grpSpPr>
          <a:xfrm>
            <a:off x="5636641" y="4118677"/>
            <a:ext cx="1559951" cy="2220278"/>
            <a:chOff x="6985530" y="4118677"/>
            <a:chExt cx="1559951" cy="2220278"/>
          </a:xfrm>
        </p:grpSpPr>
        <p:pic>
          <p:nvPicPr>
            <p:cNvPr id="46" name="図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5530" y="5455055"/>
              <a:ext cx="883900" cy="883900"/>
            </a:xfrm>
            <a:prstGeom prst="rect">
              <a:avLst/>
            </a:prstGeom>
          </p:spPr>
        </p:pic>
        <p:grpSp>
          <p:nvGrpSpPr>
            <p:cNvPr id="47" name="グループ化 46"/>
            <p:cNvGrpSpPr/>
            <p:nvPr/>
          </p:nvGrpSpPr>
          <p:grpSpPr>
            <a:xfrm rot="18637975">
              <a:off x="7366101" y="4832362"/>
              <a:ext cx="925795" cy="263735"/>
              <a:chOff x="2906821" y="4724531"/>
              <a:chExt cx="925795" cy="263735"/>
            </a:xfrm>
            <a:solidFill>
              <a:schemeClr val="accent1">
                <a:lumMod val="60000"/>
                <a:lumOff val="40000"/>
              </a:schemeClr>
            </a:solidFill>
          </p:grpSpPr>
          <p:sp>
            <p:nvSpPr>
              <p:cNvPr id="48" name="山形 13"/>
              <p:cNvSpPr/>
              <p:nvPr/>
            </p:nvSpPr>
            <p:spPr>
              <a:xfrm>
                <a:off x="3719583" y="4724531"/>
                <a:ext cx="113033" cy="2498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9" name="山形 13"/>
              <p:cNvSpPr/>
              <p:nvPr/>
            </p:nvSpPr>
            <p:spPr>
              <a:xfrm>
                <a:off x="3563872" y="4727846"/>
                <a:ext cx="113033" cy="2498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50" name="山形 13"/>
              <p:cNvSpPr/>
              <p:nvPr/>
            </p:nvSpPr>
            <p:spPr>
              <a:xfrm>
                <a:off x="3414782" y="4727845"/>
                <a:ext cx="113033" cy="2498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51" name="山形 13"/>
              <p:cNvSpPr/>
              <p:nvPr/>
            </p:nvSpPr>
            <p:spPr>
              <a:xfrm>
                <a:off x="3255754" y="4727846"/>
                <a:ext cx="113033" cy="2498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52" name="山形 13"/>
              <p:cNvSpPr/>
              <p:nvPr/>
            </p:nvSpPr>
            <p:spPr>
              <a:xfrm>
                <a:off x="3076999" y="4736034"/>
                <a:ext cx="113033" cy="2498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53" name="山形 13"/>
              <p:cNvSpPr/>
              <p:nvPr/>
            </p:nvSpPr>
            <p:spPr>
              <a:xfrm>
                <a:off x="2906821" y="4738388"/>
                <a:ext cx="113033" cy="2498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54" name="乗算記号 53"/>
            <p:cNvSpPr/>
            <p:nvPr/>
          </p:nvSpPr>
          <p:spPr>
            <a:xfrm rot="2120121">
              <a:off x="8068177" y="4118677"/>
              <a:ext cx="477304" cy="51577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5" name="テキスト ボックス 54"/>
          <p:cNvSpPr txBox="1"/>
          <p:nvPr/>
        </p:nvSpPr>
        <p:spPr>
          <a:xfrm>
            <a:off x="1826484" y="1747832"/>
            <a:ext cx="2060598" cy="461665"/>
          </a:xfrm>
          <a:prstGeom prst="rect">
            <a:avLst/>
          </a:prstGeom>
          <a:noFill/>
        </p:spPr>
        <p:txBody>
          <a:bodyPr wrap="square" rtlCol="0">
            <a:spAutoFit/>
          </a:bodyPr>
          <a:lstStyle/>
          <a:p>
            <a:r>
              <a:rPr kumimoji="1" lang="ja-JP" altLang="en-US" sz="2400" b="1" dirty="0"/>
              <a:t>モバイル通信</a:t>
            </a:r>
          </a:p>
        </p:txBody>
      </p:sp>
      <p:sp>
        <p:nvSpPr>
          <p:cNvPr id="56" name="テキスト ボックス 55"/>
          <p:cNvSpPr txBox="1"/>
          <p:nvPr/>
        </p:nvSpPr>
        <p:spPr>
          <a:xfrm>
            <a:off x="9200129" y="1607713"/>
            <a:ext cx="1867264" cy="461665"/>
          </a:xfrm>
          <a:prstGeom prst="rect">
            <a:avLst/>
          </a:prstGeom>
          <a:noFill/>
        </p:spPr>
        <p:txBody>
          <a:bodyPr wrap="square" rtlCol="0">
            <a:spAutoFit/>
          </a:bodyPr>
          <a:lstStyle/>
          <a:p>
            <a:pPr algn="ctr"/>
            <a:r>
              <a:rPr kumimoji="1" lang="en-US" altLang="ja-JP" sz="2400" b="1" dirty="0"/>
              <a:t>Wi-Fi</a:t>
            </a:r>
            <a:r>
              <a:rPr kumimoji="1" lang="ja-JP" altLang="en-US" sz="2400" b="1" dirty="0"/>
              <a:t>通信</a:t>
            </a:r>
          </a:p>
        </p:txBody>
      </p:sp>
      <p:cxnSp>
        <p:nvCxnSpPr>
          <p:cNvPr id="58" name="直線コネクタ 57"/>
          <p:cNvCxnSpPr/>
          <p:nvPr/>
        </p:nvCxnSpPr>
        <p:spPr>
          <a:xfrm flipV="1">
            <a:off x="1601374" y="2998621"/>
            <a:ext cx="1144562" cy="98217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図 2" descr="会社設立サポートスケジュール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2564" y="2271411"/>
            <a:ext cx="708439" cy="720941"/>
          </a:xfrm>
          <a:prstGeom prst="rect">
            <a:avLst/>
          </a:prstGeom>
        </p:spPr>
      </p:pic>
      <p:cxnSp>
        <p:nvCxnSpPr>
          <p:cNvPr id="57" name="直線コネクタ 56"/>
          <p:cNvCxnSpPr/>
          <p:nvPr/>
        </p:nvCxnSpPr>
        <p:spPr>
          <a:xfrm flipH="1" flipV="1">
            <a:off x="2856783" y="2982292"/>
            <a:ext cx="139032" cy="98610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H="1" flipV="1">
            <a:off x="2974734" y="3009652"/>
            <a:ext cx="1191003" cy="97114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flipV="1">
            <a:off x="3214285" y="2611870"/>
            <a:ext cx="2451019" cy="1173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61" name="図 60" descr="... , インターネット ID:20140118100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65304" y="2318336"/>
            <a:ext cx="822653" cy="707396"/>
          </a:xfrm>
          <a:prstGeom prst="rect">
            <a:avLst/>
          </a:prstGeom>
        </p:spPr>
      </p:pic>
      <p:sp>
        <p:nvSpPr>
          <p:cNvPr id="62" name="正方形/長方形 61"/>
          <p:cNvSpPr/>
          <p:nvPr/>
        </p:nvSpPr>
        <p:spPr>
          <a:xfrm>
            <a:off x="8681345" y="3150103"/>
            <a:ext cx="1350699" cy="753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2" name="グループ化 71"/>
          <p:cNvGrpSpPr/>
          <p:nvPr/>
        </p:nvGrpSpPr>
        <p:grpSpPr>
          <a:xfrm>
            <a:off x="8812028" y="3113979"/>
            <a:ext cx="1202752" cy="772737"/>
            <a:chOff x="9676292" y="3709730"/>
            <a:chExt cx="1713704" cy="883900"/>
          </a:xfrm>
        </p:grpSpPr>
        <p:pic>
          <p:nvPicPr>
            <p:cNvPr id="38" name="図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6096" y="3709730"/>
              <a:ext cx="883900" cy="883900"/>
            </a:xfrm>
            <a:prstGeom prst="rect">
              <a:avLst/>
            </a:prstGeom>
          </p:spPr>
        </p:pic>
        <p:grpSp>
          <p:nvGrpSpPr>
            <p:cNvPr id="39" name="グループ化 38"/>
            <p:cNvGrpSpPr/>
            <p:nvPr/>
          </p:nvGrpSpPr>
          <p:grpSpPr>
            <a:xfrm rot="10800000">
              <a:off x="9676292" y="3767737"/>
              <a:ext cx="925795" cy="263735"/>
              <a:chOff x="2906821" y="4724531"/>
              <a:chExt cx="925795" cy="263735"/>
            </a:xfrm>
            <a:solidFill>
              <a:schemeClr val="accent1">
                <a:lumMod val="60000"/>
                <a:lumOff val="40000"/>
              </a:schemeClr>
            </a:solidFill>
          </p:grpSpPr>
          <p:sp>
            <p:nvSpPr>
              <p:cNvPr id="40" name="山形 13"/>
              <p:cNvSpPr/>
              <p:nvPr/>
            </p:nvSpPr>
            <p:spPr>
              <a:xfrm>
                <a:off x="3719583" y="4724531"/>
                <a:ext cx="113033" cy="2498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1" name="山形 13"/>
              <p:cNvSpPr/>
              <p:nvPr/>
            </p:nvSpPr>
            <p:spPr>
              <a:xfrm>
                <a:off x="3563872" y="4727846"/>
                <a:ext cx="113033" cy="2498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2" name="山形 13"/>
              <p:cNvSpPr/>
              <p:nvPr/>
            </p:nvSpPr>
            <p:spPr>
              <a:xfrm>
                <a:off x="3414782" y="4727845"/>
                <a:ext cx="113033" cy="2498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3" name="山形 13"/>
              <p:cNvSpPr/>
              <p:nvPr/>
            </p:nvSpPr>
            <p:spPr>
              <a:xfrm>
                <a:off x="3255754" y="4727846"/>
                <a:ext cx="113033" cy="2498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4" name="山形 13"/>
              <p:cNvSpPr/>
              <p:nvPr/>
            </p:nvSpPr>
            <p:spPr>
              <a:xfrm>
                <a:off x="3076999" y="4736034"/>
                <a:ext cx="113033" cy="2498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5" name="山形 13"/>
              <p:cNvSpPr/>
              <p:nvPr/>
            </p:nvSpPr>
            <p:spPr>
              <a:xfrm>
                <a:off x="2906821" y="4738388"/>
                <a:ext cx="113033" cy="24987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grpSp>
      <p:cxnSp>
        <p:nvCxnSpPr>
          <p:cNvPr id="63" name="直線コネクタ 62"/>
          <p:cNvCxnSpPr>
            <a:cxnSpLocks/>
          </p:cNvCxnSpPr>
          <p:nvPr/>
        </p:nvCxnSpPr>
        <p:spPr>
          <a:xfrm>
            <a:off x="6657426" y="2623607"/>
            <a:ext cx="1538805" cy="78573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5511332" y="3017403"/>
            <a:ext cx="1204719" cy="646331"/>
          </a:xfrm>
          <a:prstGeom prst="rect">
            <a:avLst/>
          </a:prstGeom>
          <a:noFill/>
        </p:spPr>
        <p:txBody>
          <a:bodyPr wrap="square" rtlCol="0">
            <a:spAutoFit/>
          </a:bodyPr>
          <a:lstStyle/>
          <a:p>
            <a:r>
              <a:rPr kumimoji="1" lang="ja-JP" altLang="en-US" dirty="0"/>
              <a:t>インターネット網</a:t>
            </a:r>
          </a:p>
        </p:txBody>
      </p:sp>
      <p:sp>
        <p:nvSpPr>
          <p:cNvPr id="73" name="正方形/長方形 72"/>
          <p:cNvSpPr/>
          <p:nvPr/>
        </p:nvSpPr>
        <p:spPr>
          <a:xfrm>
            <a:off x="3697357" y="4265128"/>
            <a:ext cx="1222513" cy="2185368"/>
          </a:xfrm>
          <a:prstGeom prst="rect">
            <a:avLst/>
          </a:prstGeom>
          <a:gradFill flip="none" rotWithShape="1">
            <a:gsLst>
              <a:gs pos="0">
                <a:srgbClr val="9F9F9F"/>
              </a:gs>
              <a:gs pos="0">
                <a:srgbClr val="E1DFDF"/>
              </a:gs>
              <a:gs pos="100000">
                <a:srgbClr val="C4C4C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4" name="正方形/長方形 73"/>
          <p:cNvSpPr/>
          <p:nvPr/>
        </p:nvSpPr>
        <p:spPr>
          <a:xfrm>
            <a:off x="2220102" y="4265128"/>
            <a:ext cx="1222513" cy="2185368"/>
          </a:xfrm>
          <a:prstGeom prst="rect">
            <a:avLst/>
          </a:prstGeom>
          <a:gradFill flip="none" rotWithShape="1">
            <a:gsLst>
              <a:gs pos="0">
                <a:srgbClr val="DEDEDE"/>
              </a:gs>
              <a:gs pos="66000">
                <a:srgbClr val="D1D1D1"/>
              </a:gs>
              <a:gs pos="33000">
                <a:srgbClr val="DBDBDB"/>
              </a:gs>
              <a:gs pos="100000">
                <a:srgbClr val="C7C7C7"/>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5" name="正方形/長方形 74"/>
          <p:cNvSpPr/>
          <p:nvPr/>
        </p:nvSpPr>
        <p:spPr>
          <a:xfrm>
            <a:off x="8722727" y="3092035"/>
            <a:ext cx="1309318" cy="80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6" name="テキスト ボックス 75"/>
          <p:cNvSpPr txBox="1"/>
          <p:nvPr/>
        </p:nvSpPr>
        <p:spPr>
          <a:xfrm>
            <a:off x="1122486" y="2433072"/>
            <a:ext cx="1407995" cy="369332"/>
          </a:xfrm>
          <a:prstGeom prst="rect">
            <a:avLst/>
          </a:prstGeom>
          <a:noFill/>
        </p:spPr>
        <p:txBody>
          <a:bodyPr wrap="square" rtlCol="0">
            <a:spAutoFit/>
          </a:bodyPr>
          <a:lstStyle/>
          <a:p>
            <a:r>
              <a:rPr kumimoji="1" lang="ja-JP" altLang="en-US" dirty="0"/>
              <a:t>通信事業者</a:t>
            </a:r>
          </a:p>
        </p:txBody>
      </p:sp>
      <p:sp>
        <p:nvSpPr>
          <p:cNvPr id="78" name="テキスト ボックス 77"/>
          <p:cNvSpPr txBox="1"/>
          <p:nvPr/>
        </p:nvSpPr>
        <p:spPr>
          <a:xfrm>
            <a:off x="7426200" y="4061349"/>
            <a:ext cx="4541211" cy="2308324"/>
          </a:xfrm>
          <a:prstGeom prst="rect">
            <a:avLst/>
          </a:prstGeom>
          <a:noFill/>
        </p:spPr>
        <p:txBody>
          <a:bodyPr wrap="square" rtlCol="0">
            <a:spAutoFit/>
          </a:bodyPr>
          <a:lstStyle/>
          <a:p>
            <a:r>
              <a:rPr kumimoji="1" lang="ja-JP" altLang="en-US" dirty="0"/>
              <a:t>モバイル通信をするためにはたくさんのアンテナが必要になり、個人で設置することは不可能です。</a:t>
            </a:r>
            <a:r>
              <a:rPr lang="ja-JP" altLang="en-US" dirty="0"/>
              <a:t>これを可能にしているのが通信事業者で、その対価として通信費を徴収します。</a:t>
            </a:r>
            <a:endParaRPr lang="en-US" altLang="ja-JP" dirty="0"/>
          </a:p>
          <a:p>
            <a:r>
              <a:rPr kumimoji="1" lang="ja-JP" altLang="en-US" dirty="0"/>
              <a:t>その一方で</a:t>
            </a:r>
            <a:r>
              <a:rPr kumimoji="1" lang="en-US" altLang="ja-JP" dirty="0"/>
              <a:t>Wi-Fi</a:t>
            </a:r>
            <a:r>
              <a:rPr kumimoji="1" lang="ja-JP" altLang="en-US" dirty="0"/>
              <a:t>通信では、自宅のインターネットを使いますので料金はかかりません。ただし、外に出ると通信できません。</a:t>
            </a:r>
          </a:p>
        </p:txBody>
      </p:sp>
      <p:sp>
        <p:nvSpPr>
          <p:cNvPr id="71" name="テキスト ボックス 70"/>
          <p:cNvSpPr txBox="1"/>
          <p:nvPr/>
        </p:nvSpPr>
        <p:spPr>
          <a:xfrm>
            <a:off x="11093016" y="6352143"/>
            <a:ext cx="505426" cy="369332"/>
          </a:xfrm>
          <a:prstGeom prst="rect">
            <a:avLst/>
          </a:prstGeom>
          <a:solidFill>
            <a:schemeClr val="bg1">
              <a:lumMod val="75000"/>
            </a:schemeClr>
          </a:solidFill>
        </p:spPr>
        <p:txBody>
          <a:bodyPr wrap="square" rtlCol="0">
            <a:spAutoFit/>
          </a:bodyPr>
          <a:lstStyle/>
          <a:p>
            <a:r>
              <a:rPr lang="en-US" altLang="ja-JP" dirty="0"/>
              <a:t>5</a:t>
            </a:r>
            <a:endParaRPr kumimoji="1" lang="ja-JP" altLang="en-US" dirty="0"/>
          </a:p>
        </p:txBody>
      </p:sp>
    </p:spTree>
    <p:extLst>
      <p:ext uri="{BB962C8B-B14F-4D97-AF65-F5344CB8AC3E}">
        <p14:creationId xmlns:p14="http://schemas.microsoft.com/office/powerpoint/2010/main" val="69077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ppt_x"/>
                                          </p:val>
                                        </p:tav>
                                        <p:tav tm="100000">
                                          <p:val>
                                            <p:strVal val="#ppt_x"/>
                                          </p:val>
                                        </p:tav>
                                      </p:tavLst>
                                    </p:anim>
                                    <p:anim calcmode="lin" valueType="num">
                                      <p:cBhvr additive="base">
                                        <p:cTn id="24" dur="500" fill="hold"/>
                                        <p:tgtEl>
                                          <p:spTgt spid="5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ppt_x"/>
                                          </p:val>
                                        </p:tav>
                                        <p:tav tm="100000">
                                          <p:val>
                                            <p:strVal val="#ppt_x"/>
                                          </p:val>
                                        </p:tav>
                                      </p:tavLst>
                                    </p:anim>
                                    <p:anim calcmode="lin" valueType="num">
                                      <p:cBhvr additive="base">
                                        <p:cTn id="28" dur="500" fill="hold"/>
                                        <p:tgtEl>
                                          <p:spTgt spid="5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500" fill="hold"/>
                                        <p:tgtEl>
                                          <p:spTgt spid="61"/>
                                        </p:tgtEl>
                                        <p:attrNameLst>
                                          <p:attrName>ppt_x</p:attrName>
                                        </p:attrNameLst>
                                      </p:cBhvr>
                                      <p:tavLst>
                                        <p:tav tm="0">
                                          <p:val>
                                            <p:strVal val="#ppt_x"/>
                                          </p:val>
                                        </p:tav>
                                        <p:tav tm="100000">
                                          <p:val>
                                            <p:strVal val="#ppt_x"/>
                                          </p:val>
                                        </p:tav>
                                      </p:tavLst>
                                    </p:anim>
                                    <p:anim calcmode="lin" valueType="num">
                                      <p:cBhvr additive="base">
                                        <p:cTn id="32" dur="500" fill="hold"/>
                                        <p:tgtEl>
                                          <p:spTgt spid="6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anim calcmode="lin" valueType="num">
                                      <p:cBhvr additive="base">
                                        <p:cTn id="35" dur="500" fill="hold"/>
                                        <p:tgtEl>
                                          <p:spTgt spid="66"/>
                                        </p:tgtEl>
                                        <p:attrNameLst>
                                          <p:attrName>ppt_x</p:attrName>
                                        </p:attrNameLst>
                                      </p:cBhvr>
                                      <p:tavLst>
                                        <p:tav tm="0">
                                          <p:val>
                                            <p:strVal val="#ppt_x"/>
                                          </p:val>
                                        </p:tav>
                                        <p:tav tm="100000">
                                          <p:val>
                                            <p:strVal val="#ppt_x"/>
                                          </p:val>
                                        </p:tav>
                                      </p:tavLst>
                                    </p:anim>
                                    <p:anim calcmode="lin" valueType="num">
                                      <p:cBhvr additive="base">
                                        <p:cTn id="36"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wipe(down)">
                                      <p:cBhvr>
                                        <p:cTn id="41" dur="500"/>
                                        <p:tgtEl>
                                          <p:spTgt spid="69"/>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7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500"/>
                                        <p:tgtEl>
                                          <p:spTgt spid="73"/>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500"/>
                                        <p:tgtEl>
                                          <p:spTgt spid="74"/>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7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5"/>
                                        </p:tgtEl>
                                        <p:attrNameLst>
                                          <p:attrName>style.visibility</p:attrName>
                                        </p:attrNameLst>
                                      </p:cBhvr>
                                      <p:to>
                                        <p:strVal val="visible"/>
                                      </p:to>
                                    </p:set>
                                    <p:animEffect transition="in" filter="fade">
                                      <p:cBhvr>
                                        <p:cTn id="68" dur="500"/>
                                        <p:tgtEl>
                                          <p:spTgt spid="75"/>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8"/>
                                        </p:tgtEl>
                                        <p:attrNameLst>
                                          <p:attrName>style.visibility</p:attrName>
                                        </p:attrNameLst>
                                      </p:cBhvr>
                                      <p:to>
                                        <p:strVal val="visible"/>
                                      </p:to>
                                    </p:set>
                                  </p:childTnLst>
                                </p:cTn>
                              </p:par>
                              <p:par>
                                <p:cTn id="73" presetID="2" presetClass="entr" presetSubtype="4"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additive="base">
                                        <p:cTn id="75" dur="500" fill="hold"/>
                                        <p:tgtEl>
                                          <p:spTgt spid="76"/>
                                        </p:tgtEl>
                                        <p:attrNameLst>
                                          <p:attrName>ppt_x</p:attrName>
                                        </p:attrNameLst>
                                      </p:cBhvr>
                                      <p:tavLst>
                                        <p:tav tm="0">
                                          <p:val>
                                            <p:strVal val="#ppt_x"/>
                                          </p:val>
                                        </p:tav>
                                        <p:tav tm="100000">
                                          <p:val>
                                            <p:strVal val="#ppt_x"/>
                                          </p:val>
                                        </p:tav>
                                      </p:tavLst>
                                    </p:anim>
                                    <p:anim calcmode="lin" valueType="num">
                                      <p:cBhvr additive="base">
                                        <p:cTn id="76"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66" grpId="0"/>
      <p:bldP spid="73" grpId="0" animBg="1"/>
      <p:bldP spid="74" grpId="0" animBg="1"/>
      <p:bldP spid="75" grpId="0" animBg="1"/>
      <p:bldP spid="76" grpId="0"/>
      <p:bldP spid="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SIM</a:t>
            </a:r>
            <a:r>
              <a:rPr kumimoji="1" lang="ja-JP" altLang="en-US" dirty="0" err="1"/>
              <a:t>って</a:t>
            </a:r>
            <a:r>
              <a:rPr kumimoji="1" lang="ja-JP" altLang="en-US" dirty="0"/>
              <a:t>何</a:t>
            </a:r>
            <a:r>
              <a:rPr kumimoji="1" lang="en-US" altLang="ja-JP" dirty="0"/>
              <a:t>?</a:t>
            </a:r>
            <a:endParaRPr kumimoji="1" lang="ja-JP" altLang="en-US" dirty="0"/>
          </a:p>
        </p:txBody>
      </p:sp>
      <p:sp>
        <p:nvSpPr>
          <p:cNvPr id="4" name="スライド番号プレースホルダー 3"/>
          <p:cNvSpPr>
            <a:spLocks noGrp="1"/>
          </p:cNvSpPr>
          <p:nvPr>
            <p:ph type="sldNum" sz="quarter" idx="12"/>
          </p:nvPr>
        </p:nvSpPr>
        <p:spPr>
          <a:xfrm>
            <a:off x="8654844" y="6356350"/>
            <a:ext cx="2743200" cy="365125"/>
          </a:xfrm>
        </p:spPr>
        <p:txBody>
          <a:bodyPr/>
          <a:lstStyle/>
          <a:p>
            <a:fld id="{FA323403-0A29-4BFE-B3B9-75B58A42F840}" type="slidenum">
              <a:rPr kumimoji="1" lang="ja-JP" altLang="en-US" sz="1800" smtClean="0">
                <a:solidFill>
                  <a:schemeClr val="tx1"/>
                </a:solidFill>
              </a:rPr>
              <a:t>5</a:t>
            </a:fld>
            <a:endParaRPr kumimoji="1" lang="ja-JP" altLang="en-US" sz="1800" dirty="0">
              <a:solidFill>
                <a:schemeClr val="tx1"/>
              </a:solidFill>
            </a:endParaRPr>
          </a:p>
        </p:txBody>
      </p:sp>
      <p:pic>
        <p:nvPicPr>
          <p:cNvPr id="5" name="図 4" descr="WLAN Access Point Symbol by Fred th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9283" y="2778715"/>
            <a:ext cx="805358" cy="1101248"/>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0031" y="2024116"/>
            <a:ext cx="901137" cy="1150579"/>
          </a:xfrm>
          <a:prstGeom prst="rect">
            <a:avLst/>
          </a:prstGeom>
        </p:spPr>
      </p:pic>
      <p:sp>
        <p:nvSpPr>
          <p:cNvPr id="7" name="矢印: 左右 6"/>
          <p:cNvSpPr/>
          <p:nvPr/>
        </p:nvSpPr>
        <p:spPr>
          <a:xfrm rot="21006495">
            <a:off x="4120969" y="2474054"/>
            <a:ext cx="3722734" cy="386015"/>
          </a:xfrm>
          <a:prstGeom prst="leftRightArrow">
            <a:avLst/>
          </a:prstGeom>
          <a:gradFill flip="none" rotWithShape="1">
            <a:gsLst>
              <a:gs pos="0">
                <a:schemeClr val="accent4">
                  <a:lumMod val="67000"/>
                </a:schemeClr>
              </a:gs>
              <a:gs pos="74000">
                <a:srgbClr val="FFD040"/>
              </a:gs>
              <a:gs pos="28000">
                <a:schemeClr val="accent4">
                  <a:lumMod val="97000"/>
                  <a:lumOff val="3000"/>
                </a:schemeClr>
              </a:gs>
              <a:gs pos="100000">
                <a:schemeClr val="accent4">
                  <a:lumMod val="67000"/>
                </a:schemeClr>
              </a:gs>
            </a:gsLst>
            <a:path path="circle">
              <a:fillToRect l="100000" t="100000"/>
            </a:path>
            <a:tileRect r="-100000" b="-100000"/>
          </a:gra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155467" y="3944884"/>
            <a:ext cx="2492990" cy="369332"/>
          </a:xfrm>
          <a:prstGeom prst="rect">
            <a:avLst/>
          </a:prstGeom>
          <a:noFill/>
        </p:spPr>
        <p:txBody>
          <a:bodyPr wrap="none" rtlCol="0">
            <a:spAutoFit/>
          </a:bodyPr>
          <a:lstStyle/>
          <a:p>
            <a:r>
              <a:rPr kumimoji="1" lang="ja-JP" altLang="en-US" dirty="0"/>
              <a:t>通信事業者のアンテナ</a:t>
            </a:r>
          </a:p>
        </p:txBody>
      </p:sp>
      <p:sp>
        <p:nvSpPr>
          <p:cNvPr id="10" name="テキスト ボックス 9"/>
          <p:cNvSpPr txBox="1"/>
          <p:nvPr/>
        </p:nvSpPr>
        <p:spPr>
          <a:xfrm>
            <a:off x="9194879" y="2024116"/>
            <a:ext cx="1574642" cy="369332"/>
          </a:xfrm>
          <a:prstGeom prst="rect">
            <a:avLst/>
          </a:prstGeom>
          <a:noFill/>
        </p:spPr>
        <p:txBody>
          <a:bodyPr wrap="square" rtlCol="0">
            <a:spAutoFit/>
          </a:bodyPr>
          <a:lstStyle/>
          <a:p>
            <a:r>
              <a:rPr kumimoji="1" lang="en-US" altLang="ja-JP" dirty="0"/>
              <a:t>SIM</a:t>
            </a:r>
            <a:r>
              <a:rPr kumimoji="1" lang="ja-JP" altLang="en-US" dirty="0"/>
              <a:t>有り</a:t>
            </a:r>
          </a:p>
        </p:txBody>
      </p:sp>
      <p:sp>
        <p:nvSpPr>
          <p:cNvPr id="11" name="テキスト ボックス 10"/>
          <p:cNvSpPr txBox="1"/>
          <p:nvPr/>
        </p:nvSpPr>
        <p:spPr>
          <a:xfrm>
            <a:off x="1569758" y="4605352"/>
            <a:ext cx="6157397" cy="1631216"/>
          </a:xfrm>
          <a:prstGeom prst="rect">
            <a:avLst/>
          </a:prstGeom>
          <a:noFill/>
        </p:spPr>
        <p:txBody>
          <a:bodyPr wrap="square" rtlCol="0">
            <a:spAutoFit/>
          </a:bodyPr>
          <a:lstStyle/>
          <a:p>
            <a:r>
              <a:rPr kumimoji="1" lang="ja-JP" altLang="en-US" sz="2000" dirty="0"/>
              <a:t>通信事業者はモバイル通信機能を</a:t>
            </a:r>
            <a:r>
              <a:rPr lang="ja-JP" altLang="en-US" sz="2000" dirty="0"/>
              <a:t>提供する</a:t>
            </a:r>
            <a:r>
              <a:rPr kumimoji="1" lang="ja-JP" altLang="en-US" sz="2000" dirty="0"/>
              <a:t>ことで対価を得ています。そのため、顧客でない人からの接続要請には答えてはいけません。</a:t>
            </a:r>
            <a:endParaRPr kumimoji="1" lang="en-US" altLang="ja-JP" sz="2000" dirty="0"/>
          </a:p>
          <a:p>
            <a:r>
              <a:rPr lang="en-US" altLang="ja-JP" sz="2000" dirty="0"/>
              <a:t>SIM</a:t>
            </a:r>
            <a:r>
              <a:rPr lang="ja-JP" altLang="en-US" sz="2000" dirty="0"/>
              <a:t>とは通信事業者と契約をしている顧客であることを示す暗号キーのようなものです。</a:t>
            </a:r>
            <a:endParaRPr kumimoji="1" lang="ja-JP" altLang="en-US" sz="2000" dirty="0"/>
          </a:p>
        </p:txBody>
      </p:sp>
      <p:sp>
        <p:nvSpPr>
          <p:cNvPr id="12" name="矢印: 左右 11"/>
          <p:cNvSpPr/>
          <p:nvPr/>
        </p:nvSpPr>
        <p:spPr>
          <a:xfrm rot="674202">
            <a:off x="4117412" y="3686123"/>
            <a:ext cx="3722734" cy="386015"/>
          </a:xfrm>
          <a:prstGeom prst="leftRightArrow">
            <a:avLst/>
          </a:prstGeom>
          <a:gradFill flip="none" rotWithShape="1">
            <a:gsLst>
              <a:gs pos="0">
                <a:schemeClr val="accent4">
                  <a:lumMod val="67000"/>
                </a:schemeClr>
              </a:gs>
              <a:gs pos="74000">
                <a:srgbClr val="FFD040"/>
              </a:gs>
              <a:gs pos="28000">
                <a:schemeClr val="accent4">
                  <a:lumMod val="97000"/>
                  <a:lumOff val="3000"/>
                </a:schemeClr>
              </a:gs>
              <a:gs pos="100000">
                <a:schemeClr val="accent4">
                  <a:lumMod val="67000"/>
                </a:schemeClr>
              </a:gs>
            </a:gsLst>
            <a:path path="circle">
              <a:fillToRect l="100000" t="100000"/>
            </a:path>
            <a:tileRect r="-100000" b="-100000"/>
          </a:gra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2917" y="3614943"/>
            <a:ext cx="901137" cy="1150579"/>
          </a:xfrm>
          <a:prstGeom prst="rect">
            <a:avLst/>
          </a:prstGeom>
        </p:spPr>
      </p:pic>
      <p:sp>
        <p:nvSpPr>
          <p:cNvPr id="14" name="テキスト ボックス 13"/>
          <p:cNvSpPr txBox="1"/>
          <p:nvPr/>
        </p:nvSpPr>
        <p:spPr>
          <a:xfrm>
            <a:off x="9194879" y="3654187"/>
            <a:ext cx="1574642" cy="369332"/>
          </a:xfrm>
          <a:prstGeom prst="rect">
            <a:avLst/>
          </a:prstGeom>
          <a:noFill/>
        </p:spPr>
        <p:txBody>
          <a:bodyPr wrap="square" rtlCol="0">
            <a:spAutoFit/>
          </a:bodyPr>
          <a:lstStyle/>
          <a:p>
            <a:r>
              <a:rPr kumimoji="1" lang="en-US" altLang="ja-JP" dirty="0"/>
              <a:t>SIM</a:t>
            </a:r>
            <a:r>
              <a:rPr kumimoji="1" lang="ja-JP" altLang="en-US" dirty="0"/>
              <a:t>無し</a:t>
            </a:r>
          </a:p>
        </p:txBody>
      </p:sp>
      <p:sp>
        <p:nvSpPr>
          <p:cNvPr id="15" name="乗算記号 14"/>
          <p:cNvSpPr/>
          <p:nvPr/>
        </p:nvSpPr>
        <p:spPr>
          <a:xfrm rot="841135">
            <a:off x="5579806" y="3159925"/>
            <a:ext cx="1032387" cy="143841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17530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情報通信契約は必要？</a:t>
            </a:r>
            <a:endParaRPr kumimoji="1" lang="ja-JP" altLang="en-US" dirty="0"/>
          </a:p>
        </p:txBody>
      </p:sp>
      <p:sp>
        <p:nvSpPr>
          <p:cNvPr id="3" name="スライド番号プレースホルダー 2"/>
          <p:cNvSpPr>
            <a:spLocks noGrp="1"/>
          </p:cNvSpPr>
          <p:nvPr>
            <p:ph type="sldNum" sz="quarter" idx="12"/>
          </p:nvPr>
        </p:nvSpPr>
        <p:spPr/>
        <p:txBody>
          <a:bodyPr/>
          <a:lstStyle/>
          <a:p>
            <a:fld id="{FA323403-0A29-4BFE-B3B9-75B58A42F840}" type="slidenum">
              <a:rPr kumimoji="1" lang="ja-JP" altLang="en-US" smtClean="0"/>
              <a:t>6</a:t>
            </a:fld>
            <a:endParaRPr kumimoji="1" lang="ja-JP" altLang="en-US"/>
          </a:p>
        </p:txBody>
      </p:sp>
      <p:sp>
        <p:nvSpPr>
          <p:cNvPr id="7" name="テキスト ボックス 6"/>
          <p:cNvSpPr txBox="1"/>
          <p:nvPr/>
        </p:nvSpPr>
        <p:spPr>
          <a:xfrm>
            <a:off x="1601467" y="4429539"/>
            <a:ext cx="8090452" cy="1631216"/>
          </a:xfrm>
          <a:prstGeom prst="rect">
            <a:avLst/>
          </a:prstGeom>
          <a:noFill/>
        </p:spPr>
        <p:txBody>
          <a:bodyPr wrap="square" rtlCol="0">
            <a:spAutoFit/>
          </a:bodyPr>
          <a:lstStyle/>
          <a:p>
            <a:r>
              <a:rPr kumimoji="1" lang="en-US" altLang="ja-JP" sz="2000" dirty="0"/>
              <a:t>1)</a:t>
            </a:r>
            <a:r>
              <a:rPr kumimoji="1" lang="ja-JP" altLang="en-US" sz="2000" dirty="0"/>
              <a:t>パケ放題契約</a:t>
            </a:r>
            <a:r>
              <a:rPr kumimoji="1" lang="en-US" altLang="ja-JP" sz="2000" dirty="0"/>
              <a:t>(</a:t>
            </a:r>
            <a:r>
              <a:rPr kumimoji="1" lang="ja-JP" altLang="en-US" sz="2000" dirty="0"/>
              <a:t>いくら情報通信を行っても、無制限に定額</a:t>
            </a:r>
            <a:r>
              <a:rPr kumimoji="1" lang="en-US" altLang="ja-JP" sz="2000" dirty="0"/>
              <a:t>)</a:t>
            </a:r>
          </a:p>
          <a:p>
            <a:r>
              <a:rPr kumimoji="1" lang="en-US" altLang="ja-JP" sz="2000" dirty="0"/>
              <a:t>2)</a:t>
            </a:r>
            <a:r>
              <a:rPr kumimoji="1" lang="ja-JP" altLang="en-US" sz="2000" dirty="0"/>
              <a:t>通信量契約</a:t>
            </a:r>
            <a:r>
              <a:rPr kumimoji="1" lang="en-US" altLang="ja-JP" sz="2000" dirty="0"/>
              <a:t>(1</a:t>
            </a:r>
            <a:r>
              <a:rPr kumimoji="1" lang="ja-JP" altLang="en-US" sz="2000" dirty="0"/>
              <a:t>ギガ、</a:t>
            </a:r>
            <a:r>
              <a:rPr kumimoji="1" lang="en-US" altLang="ja-JP" sz="2000" dirty="0"/>
              <a:t>3</a:t>
            </a:r>
            <a:r>
              <a:rPr kumimoji="1" lang="ja-JP" altLang="en-US" sz="2000" dirty="0"/>
              <a:t>ギガ、</a:t>
            </a:r>
            <a:r>
              <a:rPr kumimoji="1" lang="en-US" altLang="ja-JP" sz="2000" dirty="0"/>
              <a:t>6</a:t>
            </a:r>
            <a:r>
              <a:rPr kumimoji="1" lang="ja-JP" altLang="en-US" sz="2000" dirty="0"/>
              <a:t>ギガまで使い放題</a:t>
            </a:r>
            <a:r>
              <a:rPr kumimoji="1" lang="en-US" altLang="ja-JP" sz="2000" dirty="0"/>
              <a:t>)</a:t>
            </a:r>
            <a:r>
              <a:rPr kumimoji="1" lang="ja-JP" altLang="en-US" sz="2000" dirty="0" err="1"/>
              <a:t>。</a:t>
            </a:r>
            <a:r>
              <a:rPr kumimoji="1" lang="ja-JP" altLang="en-US" sz="2000" dirty="0"/>
              <a:t>契約通信量を超えた場合、度数に応じ料金請求が発生する。または、通信スピードが著しく低下する。</a:t>
            </a:r>
            <a:endParaRPr kumimoji="1" lang="en-US" altLang="ja-JP" sz="2000" dirty="0"/>
          </a:p>
          <a:p>
            <a:r>
              <a:rPr kumimoji="1" lang="ja-JP" altLang="en-US" sz="2000" dirty="0"/>
              <a:t>等の契約があります</a:t>
            </a:r>
            <a:r>
              <a:rPr kumimoji="1" lang="ja-JP" altLang="en-US" dirty="0"/>
              <a:t>。</a:t>
            </a:r>
          </a:p>
        </p:txBody>
      </p:sp>
      <p:sp>
        <p:nvSpPr>
          <p:cNvPr id="8" name="テキスト ボックス 7"/>
          <p:cNvSpPr txBox="1"/>
          <p:nvPr/>
        </p:nvSpPr>
        <p:spPr>
          <a:xfrm>
            <a:off x="4793813" y="5952033"/>
            <a:ext cx="2604373" cy="400110"/>
          </a:xfrm>
          <a:prstGeom prst="rect">
            <a:avLst/>
          </a:prstGeom>
          <a:noFill/>
          <a:ln w="25400">
            <a:solidFill>
              <a:srgbClr val="FF0000"/>
            </a:solidFill>
          </a:ln>
        </p:spPr>
        <p:txBody>
          <a:bodyPr wrap="square" rtlCol="0">
            <a:spAutoFit/>
          </a:bodyPr>
          <a:lstStyle/>
          <a:p>
            <a:r>
              <a:rPr kumimoji="1" lang="ja-JP" altLang="en-US" sz="2000" dirty="0">
                <a:solidFill>
                  <a:srgbClr val="FF0000"/>
                </a:solidFill>
              </a:rPr>
              <a:t>情報通信量って何？</a:t>
            </a:r>
          </a:p>
        </p:txBody>
      </p:sp>
      <p:sp>
        <p:nvSpPr>
          <p:cNvPr id="9" name="テキスト ボックス 8"/>
          <p:cNvSpPr txBox="1"/>
          <p:nvPr/>
        </p:nvSpPr>
        <p:spPr>
          <a:xfrm>
            <a:off x="11093016" y="6352143"/>
            <a:ext cx="505426" cy="369332"/>
          </a:xfrm>
          <a:prstGeom prst="rect">
            <a:avLst/>
          </a:prstGeom>
          <a:solidFill>
            <a:schemeClr val="bg1">
              <a:lumMod val="75000"/>
            </a:schemeClr>
          </a:solidFill>
        </p:spPr>
        <p:txBody>
          <a:bodyPr wrap="square" rtlCol="0">
            <a:spAutoFit/>
          </a:bodyPr>
          <a:lstStyle/>
          <a:p>
            <a:r>
              <a:rPr lang="en-US" altLang="ja-JP" dirty="0"/>
              <a:t>6</a:t>
            </a:r>
            <a:endParaRPr kumimoji="1" lang="ja-JP" altLang="en-US" dirty="0"/>
          </a:p>
        </p:txBody>
      </p:sp>
      <p:sp>
        <p:nvSpPr>
          <p:cNvPr id="11" name="テキスト ボックス 10"/>
          <p:cNvSpPr txBox="1"/>
          <p:nvPr/>
        </p:nvSpPr>
        <p:spPr>
          <a:xfrm>
            <a:off x="1601467" y="1582681"/>
            <a:ext cx="8090452" cy="1631216"/>
          </a:xfrm>
          <a:prstGeom prst="rect">
            <a:avLst/>
          </a:prstGeom>
          <a:noFill/>
        </p:spPr>
        <p:txBody>
          <a:bodyPr wrap="square" rtlCol="0">
            <a:spAutoFit/>
          </a:bodyPr>
          <a:lstStyle/>
          <a:p>
            <a:r>
              <a:rPr kumimoji="1" lang="ja-JP" altLang="en-US" sz="2000" dirty="0"/>
              <a:t>ご自身の使用パターンから考えてください。</a:t>
            </a:r>
            <a:endParaRPr kumimoji="1" lang="en-US" altLang="ja-JP" sz="2000" dirty="0"/>
          </a:p>
          <a:p>
            <a:pPr marL="354013"/>
            <a:r>
              <a:rPr lang="en-US" altLang="ja-JP" sz="2000" dirty="0"/>
              <a:t>1)</a:t>
            </a:r>
            <a:r>
              <a:rPr lang="ja-JP" altLang="en-US" sz="2000" dirty="0"/>
              <a:t>　家の中だけで使う。</a:t>
            </a:r>
            <a:endParaRPr lang="en-US" altLang="ja-JP" sz="2000" dirty="0"/>
          </a:p>
          <a:p>
            <a:pPr marL="354013"/>
            <a:r>
              <a:rPr kumimoji="1" lang="en-US" altLang="ja-JP" sz="2000" dirty="0"/>
              <a:t>2)</a:t>
            </a:r>
            <a:r>
              <a:rPr kumimoji="1" lang="ja-JP" altLang="en-US" sz="2000" dirty="0"/>
              <a:t>　旅行に行ったときにホテルで使いたい。</a:t>
            </a:r>
            <a:endParaRPr kumimoji="1" lang="en-US" altLang="ja-JP" sz="2000" dirty="0"/>
          </a:p>
          <a:p>
            <a:pPr marL="354013"/>
            <a:r>
              <a:rPr lang="en-US" altLang="ja-JP" sz="2000" dirty="0"/>
              <a:t>3)</a:t>
            </a:r>
            <a:r>
              <a:rPr lang="ja-JP" altLang="en-US" sz="2000" dirty="0"/>
              <a:t>　移動中にインターネット検索をしたい。</a:t>
            </a:r>
            <a:endParaRPr lang="en-US" altLang="ja-JP" sz="2000" dirty="0"/>
          </a:p>
          <a:p>
            <a:pPr marL="354013"/>
            <a:r>
              <a:rPr lang="ja-JP" altLang="en-US" sz="2000" dirty="0"/>
              <a:t>等々</a:t>
            </a:r>
            <a:endParaRPr kumimoji="1" lang="ja-JP" altLang="en-US" sz="2000" dirty="0"/>
          </a:p>
        </p:txBody>
      </p:sp>
      <p:sp>
        <p:nvSpPr>
          <p:cNvPr id="13" name="タイトル 1"/>
          <p:cNvSpPr txBox="1">
            <a:spLocks/>
          </p:cNvSpPr>
          <p:nvPr/>
        </p:nvSpPr>
        <p:spPr>
          <a:xfrm>
            <a:off x="838200" y="318612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t>通信契約にはどんなものがあるの？</a:t>
            </a:r>
          </a:p>
        </p:txBody>
      </p:sp>
    </p:spTree>
    <p:extLst>
      <p:ext uri="{BB962C8B-B14F-4D97-AF65-F5344CB8AC3E}">
        <p14:creationId xmlns:p14="http://schemas.microsoft.com/office/powerpoint/2010/main" val="1244677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1" y="624110"/>
            <a:ext cx="10666412" cy="715406"/>
          </a:xfrm>
        </p:spPr>
        <p:txBody>
          <a:bodyPr>
            <a:noAutofit/>
          </a:bodyPr>
          <a:lstStyle/>
          <a:p>
            <a:r>
              <a:rPr kumimoji="1" lang="ja-JP" altLang="en-US" dirty="0"/>
              <a:t>情報通信量とは</a:t>
            </a:r>
          </a:p>
        </p:txBody>
      </p:sp>
      <p:sp>
        <p:nvSpPr>
          <p:cNvPr id="3" name="コンテンツ プレースホルダー 2"/>
          <p:cNvSpPr>
            <a:spLocks noGrp="1"/>
          </p:cNvSpPr>
          <p:nvPr>
            <p:ph idx="1"/>
          </p:nvPr>
        </p:nvSpPr>
        <p:spPr/>
        <p:txBody>
          <a:bodyPr>
            <a:normAutofit fontScale="70000" lnSpcReduction="20000"/>
          </a:bodyPr>
          <a:lstStyle/>
          <a:p>
            <a:pPr>
              <a:lnSpc>
                <a:spcPct val="140000"/>
              </a:lnSpc>
            </a:pPr>
            <a:r>
              <a:rPr kumimoji="1" lang="ja-JP" altLang="en-US" sz="2600" dirty="0"/>
              <a:t>ここではわかりやすくインターネットメールの例を使います。</a:t>
            </a:r>
            <a:endParaRPr kumimoji="1" lang="en-US" altLang="ja-JP" sz="2600" dirty="0"/>
          </a:p>
          <a:p>
            <a:pPr lvl="1">
              <a:lnSpc>
                <a:spcPct val="140000"/>
              </a:lnSpc>
              <a:buFont typeface="Wingdings" panose="05000000000000000000" pitchFamily="2" charset="2"/>
              <a:buChar char="Ø"/>
            </a:pPr>
            <a:r>
              <a:rPr lang="ja-JP" altLang="en-US" sz="2200" dirty="0"/>
              <a:t>メールを送るということは手紙に例えると、便箋に文字を書いて、封筒に入れて宛先を書き、郵便物の重さや大きさにあった切手を貼り、ポストに入れるということです。</a:t>
            </a:r>
            <a:endParaRPr lang="en-US" altLang="ja-JP" sz="2200" dirty="0"/>
          </a:p>
          <a:p>
            <a:pPr lvl="1">
              <a:lnSpc>
                <a:spcPct val="140000"/>
              </a:lnSpc>
              <a:buFont typeface="Wingdings" panose="05000000000000000000" pitchFamily="2" charset="2"/>
              <a:buChar char="Ø"/>
            </a:pPr>
            <a:r>
              <a:rPr kumimoji="1" lang="ja-JP" altLang="en-US" sz="2200" dirty="0"/>
              <a:t>たくさんの文字を書くにはたくさんの便箋が必要です。たくさんの便箋を使い重くなった郵便物</a:t>
            </a:r>
            <a:r>
              <a:rPr kumimoji="1" lang="en-US" altLang="ja-JP" sz="2200" dirty="0"/>
              <a:t>(</a:t>
            </a:r>
            <a:r>
              <a:rPr kumimoji="1" lang="ja-JP" altLang="en-US" sz="2200" dirty="0"/>
              <a:t>データ量が多い</a:t>
            </a:r>
            <a:r>
              <a:rPr kumimoji="1" lang="en-US" altLang="ja-JP" sz="2200" dirty="0"/>
              <a:t>)</a:t>
            </a:r>
            <a:r>
              <a:rPr kumimoji="1" lang="ja-JP" altLang="en-US" sz="2200" dirty="0"/>
              <a:t>は料金が高くなりますよね。写真などを同封すればもっと重くなりますよね。つまり、郵便物は封筒の中に詰められたデータ量を重さに代替して課金していることになります。</a:t>
            </a:r>
            <a:endParaRPr kumimoji="1" lang="en-US" altLang="ja-JP" sz="2200" dirty="0"/>
          </a:p>
          <a:p>
            <a:pPr lvl="1">
              <a:lnSpc>
                <a:spcPct val="140000"/>
              </a:lnSpc>
              <a:buFont typeface="Wingdings" panose="05000000000000000000" pitchFamily="2" charset="2"/>
              <a:buChar char="Ø"/>
            </a:pPr>
            <a:r>
              <a:rPr lang="ja-JP" altLang="en-US" sz="2200" dirty="0"/>
              <a:t>インターネットメールは重さではなく、送ったり受けたりした情報通信量に対して直接課金されます。その課金単位がパケット</a:t>
            </a:r>
            <a:r>
              <a:rPr lang="en-US" altLang="ja-JP" sz="2200" dirty="0"/>
              <a:t>(</a:t>
            </a:r>
            <a:r>
              <a:rPr lang="ja-JP" altLang="en-US" sz="2200" dirty="0"/>
              <a:t>小包</a:t>
            </a:r>
            <a:r>
              <a:rPr lang="en-US" altLang="ja-JP" sz="2200" dirty="0"/>
              <a:t>)</a:t>
            </a:r>
            <a:r>
              <a:rPr lang="ja-JP" altLang="en-US" sz="2200" dirty="0"/>
              <a:t>と呼ばれます。</a:t>
            </a:r>
            <a:endParaRPr lang="en-US" altLang="ja-JP" sz="2200" dirty="0"/>
          </a:p>
          <a:p>
            <a:pPr>
              <a:lnSpc>
                <a:spcPct val="140000"/>
              </a:lnSpc>
            </a:pPr>
            <a:r>
              <a:rPr lang="ja-JP" altLang="en-US" sz="2600" dirty="0"/>
              <a:t>メール以外のインターネット通信も同じで情報のやり取りにはパケットが使われます。</a:t>
            </a:r>
            <a:endParaRPr lang="en-US" altLang="ja-JP" sz="2600" dirty="0"/>
          </a:p>
          <a:p>
            <a:pPr>
              <a:lnSpc>
                <a:spcPct val="140000"/>
              </a:lnSpc>
            </a:pPr>
            <a:r>
              <a:rPr lang="ja-JP" altLang="en-US" sz="2600" dirty="0"/>
              <a:t>つまり、たくさんの情報を送ったり受けたりすると、たくさんのパケットを使うことになります。これが情報通信量です。</a:t>
            </a:r>
            <a:r>
              <a:rPr lang="en-US" altLang="ja-JP" sz="2600" dirty="0"/>
              <a:t> (</a:t>
            </a:r>
            <a:r>
              <a:rPr lang="ja-JP" altLang="en-US" sz="2600" dirty="0"/>
              <a:t>電話の場合はかけたほうに課金されますが、情報通信では受け取ったほうにも課金されます</a:t>
            </a:r>
            <a:r>
              <a:rPr lang="en-US" altLang="ja-JP" sz="2600" dirty="0"/>
              <a:t>)</a:t>
            </a:r>
          </a:p>
        </p:txBody>
      </p:sp>
      <p:sp>
        <p:nvSpPr>
          <p:cNvPr id="4" name="スライド番号プレースホルダー 3"/>
          <p:cNvSpPr>
            <a:spLocks noGrp="1"/>
          </p:cNvSpPr>
          <p:nvPr>
            <p:ph type="sldNum" sz="quarter" idx="12"/>
          </p:nvPr>
        </p:nvSpPr>
        <p:spPr/>
        <p:txBody>
          <a:bodyPr/>
          <a:lstStyle/>
          <a:p>
            <a:fld id="{FA323403-0A29-4BFE-B3B9-75B58A42F840}" type="slidenum">
              <a:rPr kumimoji="1" lang="ja-JP" altLang="en-US" smtClean="0"/>
              <a:t>7</a:t>
            </a:fld>
            <a:endParaRPr kumimoji="1" lang="ja-JP" altLang="en-US" dirty="0"/>
          </a:p>
        </p:txBody>
      </p:sp>
      <p:sp>
        <p:nvSpPr>
          <p:cNvPr id="5" name="テキスト ボックス 4"/>
          <p:cNvSpPr txBox="1"/>
          <p:nvPr/>
        </p:nvSpPr>
        <p:spPr>
          <a:xfrm>
            <a:off x="11093016" y="6352143"/>
            <a:ext cx="505426" cy="369332"/>
          </a:xfrm>
          <a:prstGeom prst="rect">
            <a:avLst/>
          </a:prstGeom>
          <a:solidFill>
            <a:schemeClr val="bg1">
              <a:lumMod val="75000"/>
            </a:schemeClr>
          </a:solidFill>
        </p:spPr>
        <p:txBody>
          <a:bodyPr wrap="square" rtlCol="0">
            <a:spAutoFit/>
          </a:bodyPr>
          <a:lstStyle/>
          <a:p>
            <a:r>
              <a:rPr lang="en-US" altLang="ja-JP" dirty="0"/>
              <a:t>7</a:t>
            </a:r>
            <a:endParaRPr kumimoji="1" lang="ja-JP" altLang="en-US" dirty="0"/>
          </a:p>
        </p:txBody>
      </p:sp>
    </p:spTree>
    <p:extLst>
      <p:ext uri="{BB962C8B-B14F-4D97-AF65-F5344CB8AC3E}">
        <p14:creationId xmlns:p14="http://schemas.microsoft.com/office/powerpoint/2010/main" val="371568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参考</a:t>
            </a:r>
          </a:p>
        </p:txBody>
      </p:sp>
      <p:sp>
        <p:nvSpPr>
          <p:cNvPr id="3" name="コンテンツ プレースホルダー 2"/>
          <p:cNvSpPr>
            <a:spLocks noGrp="1"/>
          </p:cNvSpPr>
          <p:nvPr>
            <p:ph idx="1"/>
          </p:nvPr>
        </p:nvSpPr>
        <p:spPr>
          <a:xfrm>
            <a:off x="1638299" y="1690688"/>
            <a:ext cx="9264831" cy="4916174"/>
          </a:xfrm>
        </p:spPr>
        <p:txBody>
          <a:bodyPr>
            <a:normAutofit fontScale="62500" lnSpcReduction="20000"/>
          </a:bodyPr>
          <a:lstStyle/>
          <a:p>
            <a:pPr>
              <a:lnSpc>
                <a:spcPct val="120000"/>
              </a:lnSpc>
            </a:pPr>
            <a:r>
              <a:rPr kumimoji="1" lang="ja-JP" altLang="en-US" dirty="0"/>
              <a:t>パケットとは小包という意味です。送りたい情報を箱</a:t>
            </a:r>
            <a:r>
              <a:rPr lang="ja-JP" altLang="en-US" dirty="0"/>
              <a:t>に入れ、</a:t>
            </a:r>
            <a:r>
              <a:rPr kumimoji="1" lang="ja-JP" altLang="en-US" dirty="0"/>
              <a:t>宛先を書いて包んで小分けにして送って</a:t>
            </a:r>
            <a:r>
              <a:rPr lang="ja-JP" altLang="en-US" dirty="0"/>
              <a:t>います。中がいっぱいでもがら空きでも、送る最小単位は</a:t>
            </a:r>
            <a:r>
              <a:rPr lang="en-US" altLang="ja-JP" dirty="0"/>
              <a:t>1</a:t>
            </a:r>
            <a:r>
              <a:rPr lang="ja-JP" altLang="en-US" dirty="0"/>
              <a:t>パケットになります</a:t>
            </a:r>
            <a:r>
              <a:rPr lang="en-US" altLang="ja-JP" dirty="0"/>
              <a:t>(</a:t>
            </a:r>
            <a:r>
              <a:rPr lang="ja-JP" altLang="en-US" dirty="0"/>
              <a:t>容量を自分で決めることはできません</a:t>
            </a:r>
            <a:r>
              <a:rPr lang="en-US" altLang="ja-JP" dirty="0"/>
              <a:t>)</a:t>
            </a:r>
            <a:r>
              <a:rPr lang="ja-JP" altLang="en-US" dirty="0" err="1"/>
              <a:t>。</a:t>
            </a:r>
            <a:endParaRPr kumimoji="1" lang="en-US" altLang="ja-JP" dirty="0"/>
          </a:p>
          <a:p>
            <a:pPr>
              <a:lnSpc>
                <a:spcPct val="120000"/>
              </a:lnSpc>
            </a:pPr>
            <a:r>
              <a:rPr kumimoji="1" lang="en-US" altLang="ja-JP" dirty="0"/>
              <a:t>1</a:t>
            </a:r>
            <a:r>
              <a:rPr kumimoji="1" lang="ja-JP" altLang="en-US" dirty="0"/>
              <a:t>パケットは</a:t>
            </a:r>
            <a:r>
              <a:rPr kumimoji="1" lang="en-US" altLang="ja-JP" dirty="0"/>
              <a:t>128</a:t>
            </a:r>
            <a:r>
              <a:rPr kumimoji="1" lang="ja-JP" altLang="en-US" dirty="0"/>
              <a:t>バイトで、その内制御用バイトが</a:t>
            </a:r>
            <a:r>
              <a:rPr kumimoji="1" lang="en-US" altLang="ja-JP" dirty="0"/>
              <a:t>20</a:t>
            </a:r>
            <a:r>
              <a:rPr kumimoji="1" lang="ja-JP" altLang="en-US" dirty="0"/>
              <a:t>バイトあります。つまり、</a:t>
            </a:r>
            <a:r>
              <a:rPr kumimoji="1" lang="en-US" altLang="ja-JP" dirty="0"/>
              <a:t>1</a:t>
            </a:r>
            <a:r>
              <a:rPr kumimoji="1" lang="ja-JP" altLang="en-US" dirty="0"/>
              <a:t>パケットで送れる実際の情報量は最小</a:t>
            </a:r>
            <a:r>
              <a:rPr kumimoji="1" lang="en-US" altLang="ja-JP" dirty="0"/>
              <a:t>1</a:t>
            </a:r>
            <a:r>
              <a:rPr kumimoji="1" lang="ja-JP" altLang="en-US" dirty="0"/>
              <a:t>バイト、最大</a:t>
            </a:r>
            <a:r>
              <a:rPr kumimoji="1" lang="en-US" altLang="ja-JP" dirty="0"/>
              <a:t>108</a:t>
            </a:r>
            <a:r>
              <a:rPr kumimoji="1" lang="ja-JP" altLang="en-US" dirty="0"/>
              <a:t>バイトになります。</a:t>
            </a:r>
            <a:endParaRPr kumimoji="1" lang="en-US" altLang="ja-JP" dirty="0"/>
          </a:p>
          <a:p>
            <a:pPr>
              <a:lnSpc>
                <a:spcPct val="120000"/>
              </a:lnSpc>
            </a:pPr>
            <a:r>
              <a:rPr kumimoji="1" lang="ja-JP" altLang="en-US" dirty="0"/>
              <a:t>日本語</a:t>
            </a:r>
            <a:r>
              <a:rPr kumimoji="1" lang="en-US" altLang="ja-JP" dirty="0"/>
              <a:t>1</a:t>
            </a:r>
            <a:r>
              <a:rPr kumimoji="1" lang="ja-JP" altLang="en-US" dirty="0"/>
              <a:t>文字は</a:t>
            </a:r>
            <a:r>
              <a:rPr kumimoji="1" lang="en-US" altLang="ja-JP" dirty="0"/>
              <a:t>2</a:t>
            </a:r>
            <a:r>
              <a:rPr kumimoji="1" lang="ja-JP" altLang="en-US" dirty="0"/>
              <a:t>バイトですので、最小１文字から最大</a:t>
            </a:r>
            <a:r>
              <a:rPr kumimoji="1" lang="en-US" altLang="ja-JP" dirty="0"/>
              <a:t>54</a:t>
            </a:r>
            <a:r>
              <a:rPr kumimoji="1" lang="ja-JP" altLang="en-US" dirty="0"/>
              <a:t>文字</a:t>
            </a:r>
            <a:r>
              <a:rPr kumimoji="1" lang="en-US" altLang="ja-JP" dirty="0"/>
              <a:t>(2</a:t>
            </a:r>
            <a:r>
              <a:rPr kumimoji="1" lang="ja-JP" altLang="en-US" dirty="0"/>
              <a:t>バイト</a:t>
            </a:r>
            <a:r>
              <a:rPr kumimoji="1" lang="en-US" altLang="ja-JP" dirty="0"/>
              <a:t>=1</a:t>
            </a:r>
            <a:r>
              <a:rPr kumimoji="1" lang="ja-JP" altLang="en-US" dirty="0"/>
              <a:t>文字、</a:t>
            </a:r>
            <a:r>
              <a:rPr kumimoji="1" lang="en-US" altLang="ja-JP" dirty="0"/>
              <a:t>108</a:t>
            </a:r>
            <a:r>
              <a:rPr kumimoji="1" lang="ja-JP" altLang="en-US" dirty="0"/>
              <a:t>バイト</a:t>
            </a:r>
            <a:r>
              <a:rPr kumimoji="1" lang="en-US" altLang="ja-JP" dirty="0"/>
              <a:t>=54</a:t>
            </a:r>
            <a:r>
              <a:rPr kumimoji="1" lang="ja-JP" altLang="en-US" dirty="0"/>
              <a:t>文字分</a:t>
            </a:r>
            <a:r>
              <a:rPr kumimoji="1" lang="en-US" altLang="ja-JP" dirty="0"/>
              <a:t>)</a:t>
            </a:r>
            <a:r>
              <a:rPr kumimoji="1" lang="ja-JP" altLang="en-US" dirty="0"/>
              <a:t>が、</a:t>
            </a:r>
            <a:r>
              <a:rPr kumimoji="1" lang="en-US" altLang="ja-JP" dirty="0"/>
              <a:t>1</a:t>
            </a:r>
            <a:r>
              <a:rPr kumimoji="1" lang="ja-JP" altLang="en-US" dirty="0"/>
              <a:t>パケットで送れる文字数になります。</a:t>
            </a:r>
            <a:endParaRPr kumimoji="1" lang="en-US" altLang="ja-JP" dirty="0"/>
          </a:p>
          <a:p>
            <a:pPr>
              <a:lnSpc>
                <a:spcPct val="120000"/>
              </a:lnSpc>
            </a:pPr>
            <a:r>
              <a:rPr lang="en-US" altLang="ja-JP" dirty="0"/>
              <a:t>55</a:t>
            </a:r>
            <a:r>
              <a:rPr lang="ja-JP" altLang="en-US" dirty="0"/>
              <a:t>文字のメールを送ると実際の情報量は</a:t>
            </a:r>
            <a:r>
              <a:rPr lang="en-US" altLang="ja-JP" dirty="0"/>
              <a:t>110</a:t>
            </a:r>
            <a:r>
              <a:rPr lang="ja-JP" altLang="en-US" dirty="0"/>
              <a:t>バイトですが、</a:t>
            </a:r>
            <a:r>
              <a:rPr lang="en-US" altLang="ja-JP" dirty="0"/>
              <a:t>1</a:t>
            </a:r>
            <a:r>
              <a:rPr lang="ja-JP" altLang="en-US" dirty="0" err="1"/>
              <a:t>つの</a:t>
            </a:r>
            <a:r>
              <a:rPr lang="ja-JP" altLang="en-US" dirty="0"/>
              <a:t>パケットに</a:t>
            </a:r>
            <a:r>
              <a:rPr lang="en-US" altLang="ja-JP" dirty="0"/>
              <a:t>108</a:t>
            </a:r>
            <a:r>
              <a:rPr lang="ja-JP" altLang="en-US" dirty="0"/>
              <a:t>バイト、</a:t>
            </a:r>
            <a:r>
              <a:rPr lang="en-US" altLang="ja-JP" dirty="0"/>
              <a:t>2</a:t>
            </a:r>
            <a:r>
              <a:rPr lang="ja-JP" altLang="en-US" dirty="0"/>
              <a:t>つ目のパケットに</a:t>
            </a:r>
            <a:r>
              <a:rPr lang="en-US" altLang="ja-JP" dirty="0"/>
              <a:t>2</a:t>
            </a:r>
            <a:r>
              <a:rPr lang="ja-JP" altLang="en-US" dirty="0"/>
              <a:t>バイトが詰められて発送されます。発送の最小単位は</a:t>
            </a:r>
            <a:r>
              <a:rPr lang="en-US" altLang="ja-JP" dirty="0"/>
              <a:t>1</a:t>
            </a:r>
            <a:r>
              <a:rPr lang="ja-JP" altLang="en-US" dirty="0"/>
              <a:t>パケットですので</a:t>
            </a:r>
            <a:r>
              <a:rPr lang="en-US" altLang="ja-JP" dirty="0"/>
              <a:t>128</a:t>
            </a:r>
            <a:r>
              <a:rPr lang="ja-JP" altLang="en-US" dirty="0"/>
              <a:t>バイト</a:t>
            </a:r>
            <a:r>
              <a:rPr lang="en-US" altLang="ja-JP" dirty="0"/>
              <a:t>×2(</a:t>
            </a:r>
            <a:r>
              <a:rPr lang="ja-JP" altLang="en-US" dirty="0"/>
              <a:t>パケット</a:t>
            </a:r>
            <a:r>
              <a:rPr lang="en-US" altLang="ja-JP" dirty="0"/>
              <a:t>)</a:t>
            </a:r>
            <a:r>
              <a:rPr lang="ja-JP" altLang="en-US" dirty="0"/>
              <a:t>＝</a:t>
            </a:r>
            <a:r>
              <a:rPr lang="en-US" altLang="ja-JP" dirty="0"/>
              <a:t>256</a:t>
            </a:r>
            <a:r>
              <a:rPr lang="ja-JP" altLang="en-US" dirty="0"/>
              <a:t>バイトが必要になります。</a:t>
            </a:r>
            <a:endParaRPr lang="en-US" altLang="ja-JP" dirty="0"/>
          </a:p>
          <a:p>
            <a:pPr>
              <a:lnSpc>
                <a:spcPct val="120000"/>
              </a:lnSpc>
            </a:pPr>
            <a:r>
              <a:rPr kumimoji="1" lang="ja-JP" altLang="en-US" dirty="0"/>
              <a:t>このように、最悪のケースでは</a:t>
            </a:r>
            <a:r>
              <a:rPr kumimoji="1" lang="ja-JP" altLang="en-US" dirty="0">
                <a:solidFill>
                  <a:srgbClr val="FF0000"/>
                </a:solidFill>
              </a:rPr>
              <a:t>実際の情報量より</a:t>
            </a:r>
            <a:r>
              <a:rPr kumimoji="1" lang="en-US" altLang="ja-JP" dirty="0">
                <a:solidFill>
                  <a:srgbClr val="FF0000"/>
                </a:solidFill>
              </a:rPr>
              <a:t>2.32</a:t>
            </a:r>
            <a:r>
              <a:rPr kumimoji="1" lang="ja-JP" altLang="en-US" dirty="0">
                <a:solidFill>
                  <a:srgbClr val="FF0000"/>
                </a:solidFill>
              </a:rPr>
              <a:t>倍の情報量</a:t>
            </a:r>
            <a:r>
              <a:rPr kumimoji="1" lang="ja-JP" altLang="en-US" dirty="0"/>
              <a:t>が使用されます。</a:t>
            </a:r>
            <a:endParaRPr kumimoji="1" lang="en-US" altLang="ja-JP" dirty="0"/>
          </a:p>
          <a:p>
            <a:pPr>
              <a:lnSpc>
                <a:spcPct val="120000"/>
              </a:lnSpc>
            </a:pPr>
            <a:r>
              <a:rPr lang="ja-JP" altLang="en-US" dirty="0"/>
              <a:t>さらに、送りたい情報と書きましたが、そこには</a:t>
            </a:r>
            <a:r>
              <a:rPr lang="ja-JP" altLang="en-US" dirty="0">
                <a:solidFill>
                  <a:srgbClr val="FF0000"/>
                </a:solidFill>
              </a:rPr>
              <a:t>データを送るための取り決め情報が入っていますので、さらにメール文面の文字数は少なくなります</a:t>
            </a:r>
            <a:r>
              <a:rPr lang="ja-JP" altLang="en-US" dirty="0"/>
              <a:t>。</a:t>
            </a:r>
            <a:endParaRPr kumimoji="1" lang="ja-JP" altLang="en-US" dirty="0"/>
          </a:p>
        </p:txBody>
      </p:sp>
      <p:sp>
        <p:nvSpPr>
          <p:cNvPr id="4" name="スライド番号プレースホルダー 3"/>
          <p:cNvSpPr>
            <a:spLocks noGrp="1"/>
          </p:cNvSpPr>
          <p:nvPr>
            <p:ph type="sldNum" sz="quarter" idx="12"/>
          </p:nvPr>
        </p:nvSpPr>
        <p:spPr/>
        <p:txBody>
          <a:bodyPr/>
          <a:lstStyle/>
          <a:p>
            <a:fld id="{FA323403-0A29-4BFE-B3B9-75B58A42F840}" type="slidenum">
              <a:rPr kumimoji="1" lang="ja-JP" altLang="en-US" smtClean="0"/>
              <a:t>8</a:t>
            </a:fld>
            <a:endParaRPr kumimoji="1" lang="ja-JP" altLang="en-US"/>
          </a:p>
        </p:txBody>
      </p:sp>
      <p:sp>
        <p:nvSpPr>
          <p:cNvPr id="5" name="テキスト ボックス 4"/>
          <p:cNvSpPr txBox="1"/>
          <p:nvPr/>
        </p:nvSpPr>
        <p:spPr>
          <a:xfrm>
            <a:off x="11093016" y="6352143"/>
            <a:ext cx="505426" cy="369332"/>
          </a:xfrm>
          <a:prstGeom prst="rect">
            <a:avLst/>
          </a:prstGeom>
          <a:solidFill>
            <a:schemeClr val="bg1">
              <a:lumMod val="75000"/>
            </a:schemeClr>
          </a:solidFill>
        </p:spPr>
        <p:txBody>
          <a:bodyPr wrap="square" rtlCol="0">
            <a:spAutoFit/>
          </a:bodyPr>
          <a:lstStyle/>
          <a:p>
            <a:r>
              <a:rPr kumimoji="1" lang="en-US" altLang="ja-JP" dirty="0"/>
              <a:t>8</a:t>
            </a:r>
            <a:endParaRPr kumimoji="1" lang="ja-JP" altLang="en-US" dirty="0"/>
          </a:p>
        </p:txBody>
      </p:sp>
    </p:spTree>
    <p:extLst>
      <p:ext uri="{BB962C8B-B14F-4D97-AF65-F5344CB8AC3E}">
        <p14:creationId xmlns:p14="http://schemas.microsoft.com/office/powerpoint/2010/main" val="3782545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820400" cy="1325563"/>
          </a:xfrm>
        </p:spPr>
        <p:txBody>
          <a:bodyPr/>
          <a:lstStyle/>
          <a:p>
            <a:r>
              <a:rPr kumimoji="1" lang="ja-JP" altLang="en-US" dirty="0"/>
              <a:t>通信量契約の</a:t>
            </a:r>
            <a:r>
              <a:rPr kumimoji="1" lang="en-US" altLang="ja-JP" dirty="0"/>
              <a:t>1</a:t>
            </a:r>
            <a:r>
              <a:rPr kumimoji="1" lang="ja-JP" altLang="en-US" dirty="0"/>
              <a:t>ギガってどの位の情報量？</a:t>
            </a:r>
          </a:p>
        </p:txBody>
      </p:sp>
      <p:sp>
        <p:nvSpPr>
          <p:cNvPr id="3" name="スライド番号プレースホルダー 2"/>
          <p:cNvSpPr>
            <a:spLocks noGrp="1"/>
          </p:cNvSpPr>
          <p:nvPr>
            <p:ph type="sldNum" sz="quarter" idx="12"/>
          </p:nvPr>
        </p:nvSpPr>
        <p:spPr/>
        <p:txBody>
          <a:bodyPr/>
          <a:lstStyle/>
          <a:p>
            <a:fld id="{FA323403-0A29-4BFE-B3B9-75B58A42F840}" type="slidenum">
              <a:rPr kumimoji="1" lang="ja-JP" altLang="en-US" smtClean="0"/>
              <a:t>9</a:t>
            </a:fld>
            <a:endParaRPr kumimoji="1" lang="ja-JP" altLang="en-US"/>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052" y="1992085"/>
            <a:ext cx="2710062" cy="1996441"/>
          </a:xfrm>
          <a:prstGeom prst="rect">
            <a:avLst/>
          </a:prstGeom>
        </p:spPr>
      </p:pic>
      <p:sp>
        <p:nvSpPr>
          <p:cNvPr id="5" name="テキスト ボックス 4"/>
          <p:cNvSpPr txBox="1"/>
          <p:nvPr/>
        </p:nvSpPr>
        <p:spPr>
          <a:xfrm>
            <a:off x="4154557" y="1690688"/>
            <a:ext cx="7504043" cy="4616648"/>
          </a:xfrm>
          <a:prstGeom prst="rect">
            <a:avLst/>
          </a:prstGeom>
          <a:noFill/>
        </p:spPr>
        <p:txBody>
          <a:bodyPr wrap="square" rtlCol="0">
            <a:spAutoFit/>
          </a:bodyPr>
          <a:lstStyle/>
          <a:p>
            <a:r>
              <a:rPr kumimoji="1" lang="ja-JP" altLang="en-US" dirty="0"/>
              <a:t>キロ</a:t>
            </a:r>
            <a:r>
              <a:rPr kumimoji="1" lang="en-US" altLang="ja-JP" dirty="0"/>
              <a:t>(</a:t>
            </a:r>
            <a:r>
              <a:rPr kumimoji="1" lang="ja-JP" altLang="en-US" dirty="0"/>
              <a:t>バイト</a:t>
            </a:r>
            <a:r>
              <a:rPr kumimoji="1" lang="en-US" altLang="ja-JP" dirty="0"/>
              <a:t>)	</a:t>
            </a:r>
            <a:r>
              <a:rPr kumimoji="1" lang="ja-JP" altLang="en-US" dirty="0"/>
              <a:t>；</a:t>
            </a:r>
            <a:r>
              <a:rPr kumimoji="1" lang="en-US" altLang="ja-JP" dirty="0"/>
              <a:t>	</a:t>
            </a:r>
            <a:r>
              <a:rPr lang="en-US" altLang="ja-JP" dirty="0"/>
              <a:t>                     </a:t>
            </a:r>
            <a:r>
              <a:rPr kumimoji="1" lang="en-US" altLang="ja-JP" dirty="0"/>
              <a:t>1,000(</a:t>
            </a:r>
            <a:r>
              <a:rPr kumimoji="1" lang="ja-JP" altLang="en-US" dirty="0"/>
              <a:t>バイト</a:t>
            </a:r>
            <a:r>
              <a:rPr kumimoji="1" lang="en-US" altLang="ja-JP" dirty="0"/>
              <a:t>)</a:t>
            </a:r>
          </a:p>
          <a:p>
            <a:r>
              <a:rPr kumimoji="1" lang="ja-JP" altLang="en-US" dirty="0"/>
              <a:t>メガ</a:t>
            </a:r>
            <a:r>
              <a:rPr kumimoji="1" lang="en-US" altLang="ja-JP" dirty="0"/>
              <a:t>		</a:t>
            </a:r>
            <a:r>
              <a:rPr kumimoji="1" lang="ja-JP" altLang="en-US" dirty="0"/>
              <a:t>；</a:t>
            </a:r>
            <a:r>
              <a:rPr kumimoji="1" lang="en-US" altLang="ja-JP" dirty="0"/>
              <a:t>		1,000,000</a:t>
            </a:r>
          </a:p>
          <a:p>
            <a:r>
              <a:rPr kumimoji="1" lang="ja-JP" altLang="en-US" dirty="0"/>
              <a:t>ギガ</a:t>
            </a:r>
            <a:r>
              <a:rPr kumimoji="1" lang="en-US" altLang="ja-JP" dirty="0"/>
              <a:t>		</a:t>
            </a:r>
            <a:r>
              <a:rPr kumimoji="1" lang="ja-JP" altLang="en-US" dirty="0"/>
              <a:t>；</a:t>
            </a:r>
            <a:r>
              <a:rPr kumimoji="1" lang="en-US" altLang="ja-JP" dirty="0"/>
              <a:t>	       1,000,000,000</a:t>
            </a:r>
          </a:p>
          <a:p>
            <a:r>
              <a:rPr kumimoji="1" lang="ja-JP" altLang="en-US" dirty="0"/>
              <a:t>テラ</a:t>
            </a:r>
            <a:r>
              <a:rPr kumimoji="1" lang="en-US" altLang="ja-JP" dirty="0"/>
              <a:t>		</a:t>
            </a:r>
            <a:r>
              <a:rPr kumimoji="1" lang="ja-JP" altLang="en-US" dirty="0"/>
              <a:t>；</a:t>
            </a:r>
            <a:r>
              <a:rPr kumimoji="1" lang="en-US" altLang="ja-JP" dirty="0"/>
              <a:t>	1,000,000,000,000</a:t>
            </a:r>
          </a:p>
          <a:p>
            <a:endParaRPr lang="en-US" altLang="ja-JP" dirty="0"/>
          </a:p>
          <a:p>
            <a:r>
              <a:rPr lang="ja-JP" altLang="en-US" dirty="0"/>
              <a:t>左の写真は</a:t>
            </a:r>
            <a:r>
              <a:rPr lang="en-US" altLang="ja-JP" dirty="0"/>
              <a:t>1</a:t>
            </a:r>
            <a:r>
              <a:rPr lang="ja-JP" altLang="en-US" dirty="0"/>
              <a:t>枚約</a:t>
            </a:r>
            <a:r>
              <a:rPr lang="en-US" altLang="ja-JP" dirty="0"/>
              <a:t>1</a:t>
            </a:r>
            <a:r>
              <a:rPr lang="ja-JP" altLang="en-US" dirty="0"/>
              <a:t>メガの情報量を持っています。</a:t>
            </a:r>
            <a:endParaRPr lang="en-US" altLang="ja-JP" dirty="0"/>
          </a:p>
          <a:p>
            <a:r>
              <a:rPr kumimoji="1" lang="ja-JP" altLang="en-US" dirty="0"/>
              <a:t>この写真をメールなどで送ると、簡単に言えば</a:t>
            </a:r>
            <a:r>
              <a:rPr kumimoji="1" lang="en-US" altLang="ja-JP" dirty="0"/>
              <a:t>1</a:t>
            </a:r>
            <a:r>
              <a:rPr kumimoji="1" lang="ja-JP" altLang="en-US" dirty="0"/>
              <a:t>メガを使うことになります</a:t>
            </a:r>
            <a:r>
              <a:rPr kumimoji="1" lang="en-US" altLang="ja-JP" dirty="0"/>
              <a:t>(</a:t>
            </a:r>
            <a:r>
              <a:rPr kumimoji="1" lang="ja-JP" altLang="en-US" dirty="0"/>
              <a:t>実際には</a:t>
            </a:r>
            <a:r>
              <a:rPr lang="ja-JP" altLang="en-US" dirty="0"/>
              <a:t>もっと</a:t>
            </a:r>
            <a:r>
              <a:rPr kumimoji="1" lang="ja-JP" altLang="en-US" dirty="0"/>
              <a:t>大きくなりますが</a:t>
            </a:r>
            <a:r>
              <a:rPr kumimoji="1" lang="en-US" altLang="ja-JP" dirty="0"/>
              <a:t>)</a:t>
            </a:r>
            <a:r>
              <a:rPr kumimoji="1" lang="ja-JP" altLang="en-US" dirty="0" err="1"/>
              <a:t>。</a:t>
            </a:r>
            <a:r>
              <a:rPr kumimoji="1" lang="ja-JP" altLang="en-US" dirty="0"/>
              <a:t>つまり</a:t>
            </a:r>
            <a:r>
              <a:rPr kumimoji="1" lang="en-US" altLang="ja-JP" dirty="0"/>
              <a:t>1</a:t>
            </a:r>
            <a:r>
              <a:rPr kumimoji="1" lang="ja-JP" altLang="en-US" dirty="0"/>
              <a:t>ギガ契約とは、写真を</a:t>
            </a:r>
            <a:r>
              <a:rPr kumimoji="1" lang="en-US" altLang="ja-JP" dirty="0"/>
              <a:t>1000</a:t>
            </a:r>
            <a:r>
              <a:rPr kumimoji="1" lang="ja-JP" altLang="en-US" dirty="0"/>
              <a:t>枚送ることができる契約になります。</a:t>
            </a:r>
            <a:r>
              <a:rPr kumimoji="1" lang="en-US" altLang="ja-JP" sz="1400" dirty="0"/>
              <a:t>(4</a:t>
            </a:r>
            <a:r>
              <a:rPr kumimoji="1" lang="ja-JP" altLang="en-US" sz="1400" dirty="0"/>
              <a:t>メガの写真なら</a:t>
            </a:r>
            <a:r>
              <a:rPr kumimoji="1" lang="en-US" altLang="ja-JP" sz="1400" dirty="0"/>
              <a:t>250</a:t>
            </a:r>
            <a:r>
              <a:rPr kumimoji="1" lang="ja-JP" altLang="en-US" sz="1400" dirty="0"/>
              <a:t>枚</a:t>
            </a:r>
            <a:r>
              <a:rPr kumimoji="1" lang="en-US" altLang="ja-JP" sz="1400" dirty="0"/>
              <a:t>)</a:t>
            </a:r>
          </a:p>
          <a:p>
            <a:endParaRPr lang="en-US" altLang="ja-JP" dirty="0"/>
          </a:p>
          <a:p>
            <a:r>
              <a:rPr lang="ja-JP" altLang="en-US" dirty="0"/>
              <a:t>文字だけのメールを送る場合、日本語</a:t>
            </a:r>
            <a:r>
              <a:rPr lang="en-US" altLang="ja-JP" dirty="0"/>
              <a:t>1</a:t>
            </a:r>
            <a:r>
              <a:rPr lang="ja-JP" altLang="en-US" dirty="0"/>
              <a:t>文字は</a:t>
            </a:r>
            <a:r>
              <a:rPr lang="en-US" altLang="ja-JP" dirty="0"/>
              <a:t>2</a:t>
            </a:r>
            <a:r>
              <a:rPr lang="ja-JP" altLang="en-US" dirty="0"/>
              <a:t>バイトですので</a:t>
            </a:r>
            <a:r>
              <a:rPr lang="en-US" altLang="ja-JP" dirty="0"/>
              <a:t>100</a:t>
            </a:r>
            <a:r>
              <a:rPr lang="ja-JP" altLang="en-US" dirty="0"/>
              <a:t>文字のメールを</a:t>
            </a:r>
            <a:r>
              <a:rPr lang="en-US" altLang="ja-JP" dirty="0"/>
              <a:t>1</a:t>
            </a:r>
            <a:r>
              <a:rPr lang="ja-JP" altLang="en-US" dirty="0"/>
              <a:t>回送ると</a:t>
            </a:r>
            <a:r>
              <a:rPr lang="en-US" altLang="ja-JP" dirty="0"/>
              <a:t>200</a:t>
            </a:r>
            <a:r>
              <a:rPr lang="ja-JP" altLang="en-US" dirty="0"/>
              <a:t>バイトになりますが、実際にはメールを送るための情報がたくさん付加されていますので</a:t>
            </a:r>
            <a:r>
              <a:rPr lang="en-US" altLang="ja-JP" dirty="0"/>
              <a:t>1</a:t>
            </a:r>
            <a:r>
              <a:rPr lang="ja-JP" altLang="en-US" dirty="0"/>
              <a:t>通</a:t>
            </a:r>
            <a:r>
              <a:rPr lang="en-US" altLang="ja-JP" dirty="0"/>
              <a:t>2</a:t>
            </a:r>
            <a:r>
              <a:rPr lang="ja-JP" altLang="en-US" dirty="0"/>
              <a:t>キロと仮定します。</a:t>
            </a:r>
            <a:endParaRPr lang="en-US" altLang="ja-JP" dirty="0"/>
          </a:p>
          <a:p>
            <a:r>
              <a:rPr lang="en-US" altLang="ja-JP" dirty="0"/>
              <a:t>1</a:t>
            </a:r>
            <a:r>
              <a:rPr lang="ja-JP" altLang="en-US" dirty="0"/>
              <a:t>通</a:t>
            </a:r>
            <a:r>
              <a:rPr lang="en-US" altLang="ja-JP" dirty="0"/>
              <a:t>2</a:t>
            </a:r>
            <a:r>
              <a:rPr lang="ja-JP" altLang="en-US" dirty="0"/>
              <a:t>キロとして</a:t>
            </a:r>
            <a:r>
              <a:rPr lang="en-US" altLang="ja-JP" dirty="0"/>
              <a:t>1</a:t>
            </a:r>
            <a:r>
              <a:rPr lang="ja-JP" altLang="en-US" dirty="0"/>
              <a:t>ギガは</a:t>
            </a:r>
            <a:r>
              <a:rPr lang="en-US" altLang="ja-JP" dirty="0"/>
              <a:t>50</a:t>
            </a:r>
            <a:r>
              <a:rPr lang="ja-JP" altLang="en-US" dirty="0"/>
              <a:t>万通のメールに相当します。</a:t>
            </a:r>
            <a:endParaRPr lang="en-US" altLang="ja-JP" dirty="0"/>
          </a:p>
          <a:p>
            <a:endParaRPr lang="en-US" altLang="ja-JP" dirty="0"/>
          </a:p>
          <a:p>
            <a:r>
              <a:rPr lang="ja-JP" altLang="en-US" sz="2400" dirty="0">
                <a:solidFill>
                  <a:srgbClr val="FF0000"/>
                </a:solidFill>
              </a:rPr>
              <a:t>メールだけでは使いきれない位の大きな情報量です。</a:t>
            </a:r>
            <a:endParaRPr lang="en-US" altLang="ja-JP" sz="2400" dirty="0">
              <a:solidFill>
                <a:srgbClr val="FF0000"/>
              </a:solidFill>
            </a:endParaRPr>
          </a:p>
        </p:txBody>
      </p:sp>
      <p:sp>
        <p:nvSpPr>
          <p:cNvPr id="6" name="テキスト ボックス 5"/>
          <p:cNvSpPr txBox="1"/>
          <p:nvPr/>
        </p:nvSpPr>
        <p:spPr>
          <a:xfrm>
            <a:off x="971052" y="4421919"/>
            <a:ext cx="2710062" cy="1323439"/>
          </a:xfrm>
          <a:prstGeom prst="rect">
            <a:avLst/>
          </a:prstGeom>
          <a:noFill/>
          <a:ln w="25400">
            <a:noFill/>
          </a:ln>
        </p:spPr>
        <p:txBody>
          <a:bodyPr wrap="square" rtlCol="0">
            <a:spAutoFit/>
          </a:bodyPr>
          <a:lstStyle/>
          <a:p>
            <a:r>
              <a:rPr lang="en-US" altLang="ja-JP" sz="2000" dirty="0"/>
              <a:t>JPEG</a:t>
            </a:r>
            <a:r>
              <a:rPr lang="ja-JP" altLang="en-US" sz="2000" dirty="0"/>
              <a:t>の写真</a:t>
            </a:r>
            <a:r>
              <a:rPr lang="en-US" altLang="ja-JP" sz="2000" dirty="0"/>
              <a:t>1</a:t>
            </a:r>
            <a:r>
              <a:rPr lang="ja-JP" altLang="en-US" sz="2000" dirty="0"/>
              <a:t>枚は約</a:t>
            </a:r>
            <a:r>
              <a:rPr lang="en-US" altLang="ja-JP" sz="2000" dirty="0"/>
              <a:t>1</a:t>
            </a:r>
            <a:r>
              <a:rPr lang="ja-JP" altLang="en-US" sz="2000" dirty="0"/>
              <a:t>メガバイトから</a:t>
            </a:r>
            <a:r>
              <a:rPr lang="en-US" altLang="ja-JP" sz="2000" dirty="0"/>
              <a:t>4</a:t>
            </a:r>
            <a:r>
              <a:rPr lang="ja-JP" altLang="en-US" sz="2000" dirty="0"/>
              <a:t>メガバイト程度の容量があります。</a:t>
            </a:r>
            <a:endParaRPr kumimoji="1" lang="ja-JP" altLang="en-US" sz="2000" dirty="0">
              <a:solidFill>
                <a:srgbClr val="FF0000"/>
              </a:solidFill>
            </a:endParaRPr>
          </a:p>
        </p:txBody>
      </p:sp>
      <p:sp>
        <p:nvSpPr>
          <p:cNvPr id="7" name="テキスト ボックス 6"/>
          <p:cNvSpPr txBox="1"/>
          <p:nvPr/>
        </p:nvSpPr>
        <p:spPr>
          <a:xfrm>
            <a:off x="11093016" y="6352143"/>
            <a:ext cx="505426" cy="369332"/>
          </a:xfrm>
          <a:prstGeom prst="rect">
            <a:avLst/>
          </a:prstGeom>
          <a:solidFill>
            <a:schemeClr val="bg1">
              <a:lumMod val="75000"/>
            </a:schemeClr>
          </a:solidFill>
        </p:spPr>
        <p:txBody>
          <a:bodyPr wrap="square" rtlCol="0">
            <a:spAutoFit/>
          </a:bodyPr>
          <a:lstStyle/>
          <a:p>
            <a:r>
              <a:rPr lang="en-US" altLang="ja-JP" dirty="0"/>
              <a:t>9</a:t>
            </a:r>
            <a:endParaRPr kumimoji="1" lang="ja-JP" altLang="en-US" dirty="0"/>
          </a:p>
        </p:txBody>
      </p:sp>
    </p:spTree>
    <p:extLst>
      <p:ext uri="{BB962C8B-B14F-4D97-AF65-F5344CB8AC3E}">
        <p14:creationId xmlns:p14="http://schemas.microsoft.com/office/powerpoint/2010/main" val="141110511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2954</TotalTime>
  <Words>1855</Words>
  <Application>Microsoft Office PowerPoint</Application>
  <PresentationFormat>ワイド画面</PresentationFormat>
  <Paragraphs>197</Paragraphs>
  <Slides>18</Slides>
  <Notes>13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18</vt:i4>
      </vt:variant>
    </vt:vector>
  </HeadingPairs>
  <TitlesOfParts>
    <vt:vector size="25" baseType="lpstr">
      <vt:lpstr>ＭＳ ゴシック</vt:lpstr>
      <vt:lpstr>游ゴシック</vt:lpstr>
      <vt:lpstr>游ゴシック Light</vt:lpstr>
      <vt:lpstr>Arial</vt:lpstr>
      <vt:lpstr>Wingdings</vt:lpstr>
      <vt:lpstr>Wingdings 3</vt:lpstr>
      <vt:lpstr>Office テーマ</vt:lpstr>
      <vt:lpstr>スマホを使おう</vt:lpstr>
      <vt:lpstr>現存する2つのネットワーク</vt:lpstr>
      <vt:lpstr>どのようにインターネットに繋ぐか？</vt:lpstr>
      <vt:lpstr>情報通信のモバイルとWi-Fiの違い</vt:lpstr>
      <vt:lpstr>SIMって何?</vt:lpstr>
      <vt:lpstr>情報通信契約は必要？</vt:lpstr>
      <vt:lpstr>情報通信量とは</vt:lpstr>
      <vt:lpstr>参考</vt:lpstr>
      <vt:lpstr>通信量契約の1ギガってどの位の情報量？</vt:lpstr>
      <vt:lpstr>情報量をたくさん使うものとは</vt:lpstr>
      <vt:lpstr>情報通信にWi-Fi(ワイファイ)を使うと</vt:lpstr>
      <vt:lpstr>タブレットを賢く使おう</vt:lpstr>
      <vt:lpstr>Wi-Fi機器をセットしよう</vt:lpstr>
      <vt:lpstr>WiFiに繋ごう(何をするかイメージしよう)</vt:lpstr>
      <vt:lpstr>接続前の準備(基本的な設定法)</vt:lpstr>
      <vt:lpstr>Wi-Fiに接続する</vt:lpstr>
      <vt:lpstr>Wi-Fiに接続する</vt:lpstr>
      <vt:lpstr>ホテルや喫茶店、空港でWi-Fiを使う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高橋光夫</dc:creator>
  <cp:lastModifiedBy>高橋光夫</cp:lastModifiedBy>
  <cp:revision>257</cp:revision>
  <dcterms:created xsi:type="dcterms:W3CDTF">2016-05-21T07:22:28Z</dcterms:created>
  <dcterms:modified xsi:type="dcterms:W3CDTF">2017-04-12T04:23:59Z</dcterms:modified>
</cp:coreProperties>
</file>