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0"/>
  </p:notesMasterIdLst>
  <p:handoutMasterIdLst>
    <p:handoutMasterId r:id="rId21"/>
  </p:handoutMasterIdLst>
  <p:sldIdLst>
    <p:sldId id="361" r:id="rId2"/>
    <p:sldId id="340" r:id="rId3"/>
    <p:sldId id="341" r:id="rId4"/>
    <p:sldId id="288" r:id="rId5"/>
    <p:sldId id="286" r:id="rId6"/>
    <p:sldId id="352" r:id="rId7"/>
    <p:sldId id="290" r:id="rId8"/>
    <p:sldId id="292" r:id="rId9"/>
    <p:sldId id="353" r:id="rId10"/>
    <p:sldId id="354" r:id="rId11"/>
    <p:sldId id="355" r:id="rId12"/>
    <p:sldId id="298" r:id="rId13"/>
    <p:sldId id="300" r:id="rId14"/>
    <p:sldId id="359" r:id="rId15"/>
    <p:sldId id="364" r:id="rId16"/>
    <p:sldId id="365" r:id="rId17"/>
    <p:sldId id="363" r:id="rId18"/>
    <p:sldId id="362" r:id="rId19"/>
  </p:sldIdLst>
  <p:sldSz cx="12192000" cy="6858000"/>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DFDF"/>
    <a:srgbClr val="D1D1D1"/>
    <a:srgbClr val="DBDBDB"/>
    <a:srgbClr val="DEDEDE"/>
    <a:srgbClr val="D7D7D7"/>
    <a:srgbClr val="C7C7C7"/>
    <a:srgbClr val="E4E4E4"/>
    <a:srgbClr val="C4C4C4"/>
    <a:srgbClr val="E5E3E3"/>
    <a:srgbClr val="E9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95" d="100"/>
          <a:sy n="95" d="100"/>
        </p:scale>
        <p:origin x="86" y="178"/>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39381CE2-9F25-4D9E-B39E-A8EA746470A1}" type="datetimeFigureOut">
              <a:rPr kumimoji="1" lang="ja-JP" altLang="en-US" smtClean="0"/>
              <a:t>2017/4/17</a:t>
            </a:fld>
            <a:endParaRPr kumimoji="1" lang="ja-JP" altLang="en-US" dirty="0"/>
          </a:p>
        </p:txBody>
      </p:sp>
      <p:sp>
        <p:nvSpPr>
          <p:cNvPr id="4" name="フッター プレースホルダー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33AF5A1-56C7-4CA0-88D3-367A35877053}" type="slidenum">
              <a:rPr kumimoji="1" lang="ja-JP" altLang="en-US" smtClean="0"/>
              <a:t>‹#›</a:t>
            </a:fld>
            <a:endParaRPr kumimoji="1" lang="ja-JP" altLang="en-US" dirty="0"/>
          </a:p>
        </p:txBody>
      </p:sp>
    </p:spTree>
    <p:extLst>
      <p:ext uri="{BB962C8B-B14F-4D97-AF65-F5344CB8AC3E}">
        <p14:creationId xmlns:p14="http://schemas.microsoft.com/office/powerpoint/2010/main" val="25383117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6E924A1F-E7AA-4A44-8B32-351F23509504}" type="datetimeFigureOut">
              <a:rPr kumimoji="1" lang="ja-JP" altLang="en-US" smtClean="0"/>
              <a:t>2017/4/17</a:t>
            </a:fld>
            <a:endParaRPr kumimoji="1" lang="ja-JP" altLang="en-US" dirty="0"/>
          </a:p>
        </p:txBody>
      </p:sp>
      <p:sp>
        <p:nvSpPr>
          <p:cNvPr id="4" name="スライド イメージ プレースホルダー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DA84A46-CE96-4AD6-9C29-2615D4721FD6}" type="slidenum">
              <a:rPr kumimoji="1" lang="ja-JP" altLang="en-US" smtClean="0"/>
              <a:t>‹#›</a:t>
            </a:fld>
            <a:endParaRPr kumimoji="1" lang="ja-JP" altLang="en-US" dirty="0"/>
          </a:p>
        </p:txBody>
      </p:sp>
    </p:spTree>
    <p:extLst>
      <p:ext uri="{BB962C8B-B14F-4D97-AF65-F5344CB8AC3E}">
        <p14:creationId xmlns:p14="http://schemas.microsoft.com/office/powerpoint/2010/main" val="6007923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1</a:t>
            </a:fld>
            <a:endParaRPr kumimoji="1" lang="ja-JP" altLang="en-US" dirty="0"/>
          </a:p>
        </p:txBody>
      </p:sp>
    </p:spTree>
    <p:extLst>
      <p:ext uri="{BB962C8B-B14F-4D97-AF65-F5344CB8AC3E}">
        <p14:creationId xmlns:p14="http://schemas.microsoft.com/office/powerpoint/2010/main" val="3121676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12</a:t>
            </a:fld>
            <a:endParaRPr kumimoji="1" lang="ja-JP" altLang="en-US"/>
          </a:p>
        </p:txBody>
      </p:sp>
    </p:spTree>
    <p:extLst>
      <p:ext uri="{BB962C8B-B14F-4D97-AF65-F5344CB8AC3E}">
        <p14:creationId xmlns:p14="http://schemas.microsoft.com/office/powerpoint/2010/main" val="2093032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13</a:t>
            </a:fld>
            <a:endParaRPr kumimoji="1" lang="ja-JP" altLang="en-US"/>
          </a:p>
        </p:txBody>
      </p:sp>
    </p:spTree>
    <p:extLst>
      <p:ext uri="{BB962C8B-B14F-4D97-AF65-F5344CB8AC3E}">
        <p14:creationId xmlns:p14="http://schemas.microsoft.com/office/powerpoint/2010/main" val="271683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4</a:t>
            </a:fld>
            <a:endParaRPr kumimoji="1" lang="ja-JP" altLang="en-US"/>
          </a:p>
        </p:txBody>
      </p:sp>
    </p:spTree>
    <p:extLst>
      <p:ext uri="{BB962C8B-B14F-4D97-AF65-F5344CB8AC3E}">
        <p14:creationId xmlns:p14="http://schemas.microsoft.com/office/powerpoint/2010/main" val="1514591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5</a:t>
            </a:fld>
            <a:endParaRPr kumimoji="1" lang="ja-JP" altLang="en-US"/>
          </a:p>
        </p:txBody>
      </p:sp>
    </p:spTree>
    <p:extLst>
      <p:ext uri="{BB962C8B-B14F-4D97-AF65-F5344CB8AC3E}">
        <p14:creationId xmlns:p14="http://schemas.microsoft.com/office/powerpoint/2010/main" val="254276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6</a:t>
            </a:fld>
            <a:endParaRPr kumimoji="1" lang="ja-JP" altLang="en-US"/>
          </a:p>
        </p:txBody>
      </p:sp>
    </p:spTree>
    <p:extLst>
      <p:ext uri="{BB962C8B-B14F-4D97-AF65-F5344CB8AC3E}">
        <p14:creationId xmlns:p14="http://schemas.microsoft.com/office/powerpoint/2010/main" val="3516900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7</a:t>
            </a:fld>
            <a:endParaRPr kumimoji="1" lang="ja-JP" altLang="en-US"/>
          </a:p>
        </p:txBody>
      </p:sp>
    </p:spTree>
    <p:extLst>
      <p:ext uri="{BB962C8B-B14F-4D97-AF65-F5344CB8AC3E}">
        <p14:creationId xmlns:p14="http://schemas.microsoft.com/office/powerpoint/2010/main" val="466943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8</a:t>
            </a:fld>
            <a:endParaRPr kumimoji="1" lang="ja-JP" altLang="en-US"/>
          </a:p>
        </p:txBody>
      </p:sp>
    </p:spTree>
    <p:extLst>
      <p:ext uri="{BB962C8B-B14F-4D97-AF65-F5344CB8AC3E}">
        <p14:creationId xmlns:p14="http://schemas.microsoft.com/office/powerpoint/2010/main" val="644065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9</a:t>
            </a:fld>
            <a:endParaRPr kumimoji="1" lang="ja-JP" altLang="en-US"/>
          </a:p>
        </p:txBody>
      </p:sp>
    </p:spTree>
    <p:extLst>
      <p:ext uri="{BB962C8B-B14F-4D97-AF65-F5344CB8AC3E}">
        <p14:creationId xmlns:p14="http://schemas.microsoft.com/office/powerpoint/2010/main" val="18155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10</a:t>
            </a:fld>
            <a:endParaRPr kumimoji="1" lang="ja-JP" altLang="en-US"/>
          </a:p>
        </p:txBody>
      </p:sp>
    </p:spTree>
    <p:extLst>
      <p:ext uri="{BB962C8B-B14F-4D97-AF65-F5344CB8AC3E}">
        <p14:creationId xmlns:p14="http://schemas.microsoft.com/office/powerpoint/2010/main" val="562677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11</a:t>
            </a:fld>
            <a:endParaRPr kumimoji="1" lang="ja-JP" altLang="en-US"/>
          </a:p>
        </p:txBody>
      </p:sp>
    </p:spTree>
    <p:extLst>
      <p:ext uri="{BB962C8B-B14F-4D97-AF65-F5344CB8AC3E}">
        <p14:creationId xmlns:p14="http://schemas.microsoft.com/office/powerpoint/2010/main" val="2603807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4BCB5E8-4A0A-450C-9F09-534C5B731C9C}" type="datetime1">
              <a:rPr kumimoji="1" lang="ja-JP" altLang="en-US" smtClean="0"/>
              <a:t>2017/4/17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409248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FE3BB8F-4504-4F41-B1C2-E24058B2D185}" type="datetime1">
              <a:rPr kumimoji="1" lang="ja-JP" altLang="en-US" smtClean="0"/>
              <a:t>2017/4/17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4533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C975BFE-60E6-457F-8F78-8D280008A61B}" type="datetime1">
              <a:rPr kumimoji="1" lang="ja-JP" altLang="en-US" smtClean="0"/>
              <a:t>2017/4/17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265412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FB6AA2-1868-4D3F-8328-7C161E123AEA}" type="datetime1">
              <a:rPr kumimoji="1" lang="ja-JP" altLang="en-US" smtClean="0"/>
              <a:t>2017/4/17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65683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F481E78-2794-4F86-83CB-A4C867F2F95C}" type="datetime1">
              <a:rPr kumimoji="1" lang="ja-JP" altLang="en-US" smtClean="0"/>
              <a:t>2017/4/17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343458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8261F53-43D1-4002-B8D0-7C519C517586}" type="datetime1">
              <a:rPr kumimoji="1" lang="ja-JP" altLang="en-US" smtClean="0"/>
              <a:t>2017/4/17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2312591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2A6DCDD-BD3A-47AD-A650-4B3EC8D0F55B}" type="datetime1">
              <a:rPr kumimoji="1" lang="ja-JP" altLang="en-US" smtClean="0"/>
              <a:t>2017/4/17</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228572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24C58AD-102D-4581-AEF3-E89ABDEB3E59}" type="datetime1">
              <a:rPr kumimoji="1" lang="ja-JP" altLang="en-US" smtClean="0"/>
              <a:t>2017/4/17</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2354143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5D8475-516B-4ED6-9FA1-D4128D485C6C}" type="datetime1">
              <a:rPr kumimoji="1" lang="ja-JP" altLang="en-US" smtClean="0"/>
              <a:t>2017/4/17</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299151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DE177C0-B868-4981-914D-ACCC9F09CDF5}" type="datetime1">
              <a:rPr kumimoji="1" lang="ja-JP" altLang="en-US" smtClean="0"/>
              <a:t>2017/4/17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218926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382E7A-1255-4FB9-9628-FCCBF92F46E9}" type="datetime1">
              <a:rPr kumimoji="1" lang="ja-JP" altLang="en-US" smtClean="0"/>
              <a:t>2017/4/17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122811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6C869-0D39-46B3-B60A-65EB88C32E99}" type="datetime1">
              <a:rPr kumimoji="1" lang="ja-JP" altLang="en-US" smtClean="0"/>
              <a:t>2017/4/17</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42565984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98984" y="1122363"/>
            <a:ext cx="9994032" cy="1094063"/>
          </a:xfrm>
        </p:spPr>
        <p:txBody>
          <a:bodyPr/>
          <a:lstStyle/>
          <a:p>
            <a:r>
              <a:rPr kumimoji="1" lang="ja-JP" altLang="en-US" dirty="0"/>
              <a:t>タブレット操作の基本</a:t>
            </a:r>
          </a:p>
        </p:txBody>
      </p:sp>
      <p:sp>
        <p:nvSpPr>
          <p:cNvPr id="3" name="サブタイトル 2"/>
          <p:cNvSpPr>
            <a:spLocks noGrp="1"/>
          </p:cNvSpPr>
          <p:nvPr>
            <p:ph type="subTitle" idx="1"/>
          </p:nvPr>
        </p:nvSpPr>
        <p:spPr>
          <a:xfrm>
            <a:off x="2093488" y="2564279"/>
            <a:ext cx="8004669" cy="3924753"/>
          </a:xfrm>
        </p:spPr>
        <p:txBody>
          <a:bodyPr>
            <a:normAutofit fontScale="85000" lnSpcReduction="10000"/>
          </a:bodyPr>
          <a:lstStyle/>
          <a:p>
            <a:pPr algn="l"/>
            <a:r>
              <a:rPr kumimoji="1" lang="ja-JP" altLang="en-US" sz="3100" dirty="0">
                <a:latin typeface="ＭＳ ゴシック" panose="020B0609070205080204" pitchFamily="49" charset="-128"/>
                <a:ea typeface="ＭＳ ゴシック" panose="020B0609070205080204" pitchFamily="49" charset="-128"/>
              </a:rPr>
              <a:t>スマホを賢く使おう</a:t>
            </a:r>
            <a:endParaRPr kumimoji="1" lang="en-US" altLang="ja-JP" sz="3100" dirty="0">
              <a:latin typeface="ＭＳ ゴシック" panose="020B0609070205080204" pitchFamily="49" charset="-128"/>
              <a:ea typeface="ＭＳ ゴシック" panose="020B0609070205080204" pitchFamily="49" charset="-128"/>
            </a:endParaRPr>
          </a:p>
          <a:p>
            <a:pPr algn="l"/>
            <a:r>
              <a:rPr kumimoji="1" lang="ja-JP" altLang="en-US" dirty="0">
                <a:latin typeface="ＭＳ ゴシック" panose="020B0609070205080204" pitchFamily="49" charset="-128"/>
                <a:ea typeface="ＭＳ ゴシック" panose="020B0609070205080204" pitchFamily="49" charset="-128"/>
              </a:rPr>
              <a:t>　　通信料金とは何か</a:t>
            </a:r>
            <a:r>
              <a:rPr lang="en-US" altLang="ja-JP" dirty="0">
                <a:latin typeface="ＭＳ ゴシック" panose="020B0609070205080204" pitchFamily="49" charset="-128"/>
                <a:ea typeface="ＭＳ ゴシック" panose="020B0609070205080204" pitchFamily="49" charset="-128"/>
              </a:rPr>
              <a:t>------------------------------------  2</a:t>
            </a:r>
            <a:endParaRPr kumimoji="1" lang="en-US" altLang="ja-JP" dirty="0">
              <a:latin typeface="ＭＳ ゴシック" panose="020B0609070205080204" pitchFamily="49" charset="-128"/>
              <a:ea typeface="ＭＳ ゴシック" panose="020B0609070205080204" pitchFamily="49" charset="-128"/>
            </a:endParaRPr>
          </a:p>
          <a:p>
            <a:pPr algn="l"/>
            <a:r>
              <a:rPr lang="ja-JP" altLang="en-US" dirty="0">
                <a:latin typeface="ＭＳ ゴシック" panose="020B0609070205080204" pitchFamily="49" charset="-128"/>
                <a:ea typeface="ＭＳ ゴシック" panose="020B0609070205080204" pitchFamily="49" charset="-128"/>
              </a:rPr>
              <a:t>　　スマホの基本ソフト</a:t>
            </a:r>
            <a:r>
              <a:rPr lang="en-US" altLang="ja-JP" dirty="0">
                <a:latin typeface="ＭＳ ゴシック" panose="020B0609070205080204" pitchFamily="49" charset="-128"/>
                <a:ea typeface="ＭＳ ゴシック" panose="020B0609070205080204" pitchFamily="49" charset="-128"/>
              </a:rPr>
              <a:t>---------------------------------- 17</a:t>
            </a:r>
          </a:p>
          <a:p>
            <a:pPr algn="l"/>
            <a:r>
              <a:rPr lang="ja-JP" altLang="en-US" dirty="0">
                <a:latin typeface="ＭＳ ゴシック" panose="020B0609070205080204" pitchFamily="49" charset="-128"/>
                <a:ea typeface="ＭＳ ゴシック" panose="020B0609070205080204" pitchFamily="49" charset="-128"/>
              </a:rPr>
              <a:t>　　スマホの基本操作</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20</a:t>
            </a:r>
          </a:p>
          <a:p>
            <a:pPr algn="l"/>
            <a:r>
              <a:rPr kumimoji="1" lang="ja-JP" altLang="en-US" dirty="0">
                <a:latin typeface="ＭＳ ゴシック" panose="020B0609070205080204" pitchFamily="49" charset="-128"/>
                <a:ea typeface="ＭＳ ゴシック" panose="020B0609070205080204" pitchFamily="49" charset="-128"/>
              </a:rPr>
              <a:t>　　文字入力を覚えよう</a:t>
            </a:r>
            <a:r>
              <a:rPr lang="en-US" altLang="ja-JP" dirty="0">
                <a:latin typeface="ＭＳ ゴシック" panose="020B0609070205080204" pitchFamily="49" charset="-128"/>
                <a:ea typeface="ＭＳ ゴシック" panose="020B0609070205080204" pitchFamily="49" charset="-128"/>
              </a:rPr>
              <a:t> --------------------------------- 27</a:t>
            </a:r>
            <a:endParaRPr kumimoji="1" lang="en-US" altLang="ja-JP" dirty="0">
              <a:latin typeface="ＭＳ ゴシック" panose="020B0609070205080204" pitchFamily="49" charset="-128"/>
              <a:ea typeface="ＭＳ ゴシック" panose="020B0609070205080204" pitchFamily="49" charset="-128"/>
            </a:endParaRPr>
          </a:p>
          <a:p>
            <a:pPr algn="l"/>
            <a:r>
              <a:rPr lang="ja-JP" altLang="en-US" dirty="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Wi-Fi</a:t>
            </a:r>
            <a:r>
              <a:rPr lang="ja-JP" altLang="en-US" dirty="0">
                <a:latin typeface="ＭＳ ゴシック" panose="020B0609070205080204" pitchFamily="49" charset="-128"/>
                <a:ea typeface="ＭＳ ゴシック" panose="020B0609070205080204" pitchFamily="49" charset="-128"/>
              </a:rPr>
              <a:t>に繋ごう</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何をするかイメージしよう</a:t>
            </a:r>
            <a:r>
              <a:rPr lang="en-US" altLang="ja-JP" dirty="0">
                <a:latin typeface="ＭＳ ゴシック" panose="020B0609070205080204" pitchFamily="49" charset="-128"/>
                <a:ea typeface="ＭＳ ゴシック" panose="020B0609070205080204" pitchFamily="49" charset="-128"/>
              </a:rPr>
              <a:t>) ------------ 30</a:t>
            </a:r>
          </a:p>
          <a:p>
            <a:pPr algn="l"/>
            <a:r>
              <a:rPr lang="ja-JP" altLang="en-US" sz="3100" dirty="0">
                <a:latin typeface="ＭＳ ゴシック" panose="020B0609070205080204" pitchFamily="49" charset="-128"/>
                <a:ea typeface="ＭＳ ゴシック" panose="020B0609070205080204" pitchFamily="49" charset="-128"/>
              </a:rPr>
              <a:t>スマホを便利に使おう</a:t>
            </a:r>
            <a:endParaRPr lang="en-US" altLang="ja-JP" sz="3100" dirty="0">
              <a:latin typeface="ＭＳ ゴシック" panose="020B0609070205080204" pitchFamily="49" charset="-128"/>
              <a:ea typeface="ＭＳ ゴシック" panose="020B0609070205080204" pitchFamily="49" charset="-128"/>
            </a:endParaRPr>
          </a:p>
          <a:p>
            <a:pPr algn="l"/>
            <a:r>
              <a:rPr lang="ja-JP" altLang="en-US" dirty="0">
                <a:latin typeface="ＭＳ ゴシック" panose="020B0609070205080204" pitchFamily="49" charset="-128"/>
                <a:ea typeface="ＭＳ ゴシック" panose="020B0609070205080204" pitchFamily="49" charset="-128"/>
              </a:rPr>
              <a:t>　　便利な機能の紹介 </a:t>
            </a:r>
            <a:r>
              <a:rPr lang="en-US" altLang="ja-JP" dirty="0">
                <a:latin typeface="ＭＳ ゴシック" panose="020B0609070205080204" pitchFamily="49" charset="-128"/>
                <a:ea typeface="ＭＳ ゴシック" panose="020B0609070205080204" pitchFamily="49" charset="-128"/>
              </a:rPr>
              <a:t>----------------------------------- 37</a:t>
            </a:r>
          </a:p>
          <a:p>
            <a:pPr algn="l"/>
            <a:r>
              <a:rPr lang="ja-JP" altLang="en-US" dirty="0">
                <a:latin typeface="ＭＳ ゴシック" panose="020B0609070205080204" pitchFamily="49" charset="-128"/>
                <a:ea typeface="ＭＳ ゴシック" panose="020B0609070205080204" pitchFamily="49" charset="-128"/>
              </a:rPr>
              <a:t>    アプリのダウンロード </a:t>
            </a:r>
            <a:r>
              <a:rPr lang="en-US" altLang="ja-JP" dirty="0">
                <a:latin typeface="ＭＳ ゴシック" panose="020B0609070205080204" pitchFamily="49" charset="-128"/>
                <a:ea typeface="ＭＳ ゴシック" panose="020B0609070205080204" pitchFamily="49" charset="-128"/>
              </a:rPr>
              <a:t>------------------------------- </a:t>
            </a:r>
          </a:p>
          <a:p>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1</a:t>
            </a:fld>
            <a:endParaRPr kumimoji="1" lang="ja-JP" altLang="en-US" dirty="0"/>
          </a:p>
        </p:txBody>
      </p:sp>
      <p:sp>
        <p:nvSpPr>
          <p:cNvPr id="5" name="テキスト ボックス 4"/>
          <p:cNvSpPr txBox="1"/>
          <p:nvPr/>
        </p:nvSpPr>
        <p:spPr>
          <a:xfrm>
            <a:off x="11093016" y="6352143"/>
            <a:ext cx="505426" cy="369332"/>
          </a:xfrm>
          <a:prstGeom prst="rect">
            <a:avLst/>
          </a:prstGeom>
          <a:solidFill>
            <a:schemeClr val="bg1">
              <a:lumMod val="75000"/>
            </a:schemeClr>
          </a:solidFill>
        </p:spPr>
        <p:txBody>
          <a:bodyPr wrap="square" rtlCol="0">
            <a:spAutoFit/>
          </a:bodyPr>
          <a:lstStyle/>
          <a:p>
            <a:r>
              <a:rPr kumimoji="1" lang="ja-JP" altLang="en-US" dirty="0"/>
              <a:t>１</a:t>
            </a:r>
          </a:p>
        </p:txBody>
      </p:sp>
    </p:spTree>
    <p:extLst>
      <p:ext uri="{BB962C8B-B14F-4D97-AF65-F5344CB8AC3E}">
        <p14:creationId xmlns:p14="http://schemas.microsoft.com/office/powerpoint/2010/main" val="347644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アイコンを画面に出そう</a:t>
            </a:r>
            <a:endParaRPr kumimoji="1" lang="ja-JP" altLang="en-US" sz="2000" dirty="0"/>
          </a:p>
        </p:txBody>
      </p:sp>
      <p:sp>
        <p:nvSpPr>
          <p:cNvPr id="3" name="スライド番号プレースホルダー 2"/>
          <p:cNvSpPr>
            <a:spLocks noGrp="1"/>
          </p:cNvSpPr>
          <p:nvPr>
            <p:ph type="sldNum" sz="quarter" idx="12"/>
          </p:nvPr>
        </p:nvSpPr>
        <p:spPr/>
        <p:txBody>
          <a:bodyPr/>
          <a:lstStyle/>
          <a:p>
            <a:fld id="{FA323403-0A29-4BFE-B3B9-75B58A42F840}" type="slidenum">
              <a:rPr kumimoji="1" lang="ja-JP" altLang="en-US" smtClean="0"/>
              <a:t>10</a:t>
            </a:fld>
            <a:endParaRPr kumimoji="1" lang="ja-JP" altLang="en-US"/>
          </a:p>
        </p:txBody>
      </p:sp>
      <p:pic>
        <p:nvPicPr>
          <p:cNvPr id="4" name="図 3"/>
          <p:cNvPicPr>
            <a:picLocks noChangeAspect="1"/>
          </p:cNvPicPr>
          <p:nvPr/>
        </p:nvPicPr>
        <p:blipFill>
          <a:blip r:embed="rId3"/>
          <a:stretch>
            <a:fillRect/>
          </a:stretch>
        </p:blipFill>
        <p:spPr>
          <a:xfrm>
            <a:off x="2075531" y="1905000"/>
            <a:ext cx="1968435" cy="3813475"/>
          </a:xfrm>
          <a:prstGeom prst="rect">
            <a:avLst/>
          </a:prstGeom>
        </p:spPr>
      </p:pic>
      <p:pic>
        <p:nvPicPr>
          <p:cNvPr id="6" name="図 5"/>
          <p:cNvPicPr>
            <a:picLocks noChangeAspect="1"/>
          </p:cNvPicPr>
          <p:nvPr/>
        </p:nvPicPr>
        <p:blipFill>
          <a:blip r:embed="rId4"/>
          <a:stretch>
            <a:fillRect/>
          </a:stretch>
        </p:blipFill>
        <p:spPr>
          <a:xfrm>
            <a:off x="4472764" y="1905001"/>
            <a:ext cx="351421" cy="361682"/>
          </a:xfrm>
          <a:prstGeom prst="rect">
            <a:avLst/>
          </a:prstGeom>
        </p:spPr>
      </p:pic>
      <p:sp>
        <p:nvSpPr>
          <p:cNvPr id="7" name="テキスト ボックス 6"/>
          <p:cNvSpPr txBox="1"/>
          <p:nvPr/>
        </p:nvSpPr>
        <p:spPr>
          <a:xfrm>
            <a:off x="4356854" y="2004735"/>
            <a:ext cx="2063741" cy="2862322"/>
          </a:xfrm>
          <a:prstGeom prst="rect">
            <a:avLst/>
          </a:prstGeom>
          <a:noFill/>
        </p:spPr>
        <p:txBody>
          <a:bodyPr wrap="square" rtlCol="0">
            <a:spAutoFit/>
          </a:bodyPr>
          <a:lstStyle/>
          <a:p>
            <a:r>
              <a:rPr kumimoji="1" lang="ja-JP" altLang="en-US" dirty="0"/>
              <a:t>　　アイコンをタップします。</a:t>
            </a:r>
            <a:endParaRPr kumimoji="1" lang="en-US" altLang="ja-JP" dirty="0"/>
          </a:p>
          <a:p>
            <a:r>
              <a:rPr kumimoji="1" lang="ja-JP" altLang="en-US" dirty="0"/>
              <a:t>インストールされているアプリの表示画面に変わります。</a:t>
            </a:r>
            <a:endParaRPr kumimoji="1" lang="en-US" altLang="ja-JP" dirty="0"/>
          </a:p>
          <a:p>
            <a:r>
              <a:rPr kumimoji="1" lang="ja-JP" altLang="en-US" dirty="0"/>
              <a:t>画面に出したいアプリをロングタップ</a:t>
            </a:r>
            <a:r>
              <a:rPr kumimoji="1" lang="en-US" altLang="ja-JP" dirty="0"/>
              <a:t>(</a:t>
            </a:r>
            <a:r>
              <a:rPr kumimoji="1" lang="ja-JP" altLang="en-US" dirty="0"/>
              <a:t>移動命令の呼び出し</a:t>
            </a:r>
            <a:r>
              <a:rPr kumimoji="1" lang="en-US" altLang="ja-JP" dirty="0"/>
              <a:t>)</a:t>
            </a:r>
            <a:r>
              <a:rPr kumimoji="1" lang="ja-JP" altLang="en-US" dirty="0"/>
              <a:t>します。</a:t>
            </a:r>
            <a:endParaRPr kumimoji="1" lang="en-US" altLang="ja-JP" dirty="0"/>
          </a:p>
        </p:txBody>
      </p:sp>
      <p:pic>
        <p:nvPicPr>
          <p:cNvPr id="8" name="図 7"/>
          <p:cNvPicPr>
            <a:picLocks noChangeAspect="1"/>
          </p:cNvPicPr>
          <p:nvPr/>
        </p:nvPicPr>
        <p:blipFill>
          <a:blip r:embed="rId3"/>
          <a:stretch>
            <a:fillRect/>
          </a:stretch>
        </p:blipFill>
        <p:spPr>
          <a:xfrm>
            <a:off x="7180181" y="1905000"/>
            <a:ext cx="1968435" cy="3813475"/>
          </a:xfrm>
          <a:prstGeom prst="rect">
            <a:avLst/>
          </a:prstGeom>
        </p:spPr>
      </p:pic>
      <p:sp>
        <p:nvSpPr>
          <p:cNvPr id="10" name="正方形/長方形 9"/>
          <p:cNvSpPr/>
          <p:nvPr/>
        </p:nvSpPr>
        <p:spPr>
          <a:xfrm>
            <a:off x="7240096" y="2485623"/>
            <a:ext cx="1828742" cy="19318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rotWithShape="1">
          <a:blip r:embed="rId3"/>
          <a:srcRect t="12918" b="32034"/>
          <a:stretch/>
        </p:blipFill>
        <p:spPr>
          <a:xfrm>
            <a:off x="7587823" y="2837635"/>
            <a:ext cx="1188768" cy="1267773"/>
          </a:xfrm>
          <a:prstGeom prst="rect">
            <a:avLst/>
          </a:prstGeom>
        </p:spPr>
      </p:pic>
      <p:pic>
        <p:nvPicPr>
          <p:cNvPr id="11" name="図 10"/>
          <p:cNvPicPr>
            <a:picLocks noChangeAspect="1"/>
          </p:cNvPicPr>
          <p:nvPr/>
        </p:nvPicPr>
        <p:blipFill rotWithShape="1">
          <a:blip r:embed="rId3"/>
          <a:srcRect t="12918" r="74747" b="32034"/>
          <a:stretch/>
        </p:blipFill>
        <p:spPr>
          <a:xfrm>
            <a:off x="8723884" y="2817651"/>
            <a:ext cx="300195" cy="1267773"/>
          </a:xfrm>
          <a:prstGeom prst="rect">
            <a:avLst/>
          </a:prstGeom>
        </p:spPr>
      </p:pic>
      <p:sp>
        <p:nvSpPr>
          <p:cNvPr id="12" name="テキスト ボックス 11"/>
          <p:cNvSpPr txBox="1"/>
          <p:nvPr/>
        </p:nvSpPr>
        <p:spPr>
          <a:xfrm>
            <a:off x="9416565" y="1916465"/>
            <a:ext cx="2063741" cy="1477328"/>
          </a:xfrm>
          <a:prstGeom prst="rect">
            <a:avLst/>
          </a:prstGeom>
          <a:noFill/>
        </p:spPr>
        <p:txBody>
          <a:bodyPr wrap="square" rtlCol="0">
            <a:spAutoFit/>
          </a:bodyPr>
          <a:lstStyle/>
          <a:p>
            <a:r>
              <a:rPr kumimoji="1" lang="ja-JP" altLang="en-US" dirty="0"/>
              <a:t>置きたい画面が小さく表示されますので、置きたい画面にフリックし、指を離します。</a:t>
            </a:r>
            <a:endParaRPr kumimoji="1" lang="en-US" altLang="ja-JP" dirty="0"/>
          </a:p>
        </p:txBody>
      </p:sp>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3983" y="4737039"/>
            <a:ext cx="1962871" cy="1962871"/>
          </a:xfrm>
          <a:prstGeom prst="rect">
            <a:avLst/>
          </a:prstGeom>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7912" y="3811737"/>
            <a:ext cx="2028902" cy="2028902"/>
          </a:xfrm>
          <a:prstGeom prst="rect">
            <a:avLst/>
          </a:prstGeom>
        </p:spPr>
      </p:pic>
      <p:sp>
        <p:nvSpPr>
          <p:cNvPr id="17" name="テキスト ボックス 16"/>
          <p:cNvSpPr txBox="1"/>
          <p:nvPr/>
        </p:nvSpPr>
        <p:spPr>
          <a:xfrm>
            <a:off x="11093016" y="6352143"/>
            <a:ext cx="641784" cy="369332"/>
          </a:xfrm>
          <a:prstGeom prst="rect">
            <a:avLst/>
          </a:prstGeom>
          <a:solidFill>
            <a:schemeClr val="bg1">
              <a:lumMod val="75000"/>
            </a:schemeClr>
          </a:solidFill>
        </p:spPr>
        <p:txBody>
          <a:bodyPr wrap="square" rtlCol="0">
            <a:spAutoFit/>
          </a:bodyPr>
          <a:lstStyle/>
          <a:p>
            <a:r>
              <a:rPr kumimoji="1" lang="en-US" altLang="ja-JP" dirty="0"/>
              <a:t>25</a:t>
            </a:r>
            <a:endParaRPr kumimoji="1" lang="ja-JP" altLang="en-US" dirty="0"/>
          </a:p>
        </p:txBody>
      </p:sp>
    </p:spTree>
    <p:extLst>
      <p:ext uri="{BB962C8B-B14F-4D97-AF65-F5344CB8AC3E}">
        <p14:creationId xmlns:p14="http://schemas.microsoft.com/office/powerpoint/2010/main" val="1003258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不要なアイコンを消そう</a:t>
            </a:r>
            <a:endParaRPr kumimoji="1" lang="ja-JP" altLang="en-US" sz="2000" dirty="0"/>
          </a:p>
        </p:txBody>
      </p:sp>
      <p:sp>
        <p:nvSpPr>
          <p:cNvPr id="3" name="スライド番号プレースホルダー 2"/>
          <p:cNvSpPr>
            <a:spLocks noGrp="1"/>
          </p:cNvSpPr>
          <p:nvPr>
            <p:ph type="sldNum" sz="quarter" idx="12"/>
          </p:nvPr>
        </p:nvSpPr>
        <p:spPr/>
        <p:txBody>
          <a:bodyPr/>
          <a:lstStyle/>
          <a:p>
            <a:fld id="{FA323403-0A29-4BFE-B3B9-75B58A42F840}" type="slidenum">
              <a:rPr kumimoji="1" lang="ja-JP" altLang="en-US" smtClean="0"/>
              <a:t>11</a:t>
            </a:fld>
            <a:endParaRPr kumimoji="1" lang="ja-JP" altLang="en-US"/>
          </a:p>
        </p:txBody>
      </p:sp>
      <p:sp>
        <p:nvSpPr>
          <p:cNvPr id="8" name="テキスト ボックス 7"/>
          <p:cNvSpPr txBox="1"/>
          <p:nvPr/>
        </p:nvSpPr>
        <p:spPr>
          <a:xfrm>
            <a:off x="3694194" y="1905000"/>
            <a:ext cx="2063741" cy="3693319"/>
          </a:xfrm>
          <a:prstGeom prst="rect">
            <a:avLst/>
          </a:prstGeom>
          <a:noFill/>
        </p:spPr>
        <p:txBody>
          <a:bodyPr wrap="square" rtlCol="0">
            <a:spAutoFit/>
          </a:bodyPr>
          <a:lstStyle/>
          <a:p>
            <a:r>
              <a:rPr kumimoji="1" lang="ja-JP" altLang="en-US" dirty="0"/>
              <a:t>画面から削除したいアイコンをロングタップ</a:t>
            </a:r>
            <a:r>
              <a:rPr kumimoji="1" lang="en-US" altLang="ja-JP" dirty="0"/>
              <a:t>(</a:t>
            </a:r>
            <a:r>
              <a:rPr kumimoji="1" lang="ja-JP" altLang="en-US" dirty="0"/>
              <a:t>移動命令の呼び出し</a:t>
            </a:r>
            <a:r>
              <a:rPr kumimoji="1" lang="en-US" altLang="ja-JP" dirty="0"/>
              <a:t>)</a:t>
            </a:r>
            <a:r>
              <a:rPr kumimoji="1" lang="ja-JP" altLang="en-US" dirty="0"/>
              <a:t>します。</a:t>
            </a:r>
            <a:endParaRPr kumimoji="1" lang="en-US" altLang="ja-JP" dirty="0"/>
          </a:p>
          <a:p>
            <a:r>
              <a:rPr kumimoji="1" lang="ja-JP" altLang="en-US" dirty="0"/>
              <a:t>そのまま削除の位置までフリックして指を離します。</a:t>
            </a:r>
            <a:endParaRPr kumimoji="1" lang="en-US" altLang="ja-JP" dirty="0"/>
          </a:p>
          <a:p>
            <a:r>
              <a:rPr kumimoji="1" lang="ja-JP" altLang="en-US" dirty="0">
                <a:solidFill>
                  <a:srgbClr val="FF0000"/>
                </a:solidFill>
              </a:rPr>
              <a:t>この行為では、画面からアイコンが消えただけであり、実際のアプリは消えません。</a:t>
            </a:r>
            <a:endParaRPr kumimoji="1" lang="en-US" altLang="ja-JP" dirty="0">
              <a:solidFill>
                <a:srgbClr val="FF0000"/>
              </a:solidFill>
            </a:endParaRPr>
          </a:p>
        </p:txBody>
      </p:sp>
      <p:grpSp>
        <p:nvGrpSpPr>
          <p:cNvPr id="5" name="グループ化 4"/>
          <p:cNvGrpSpPr/>
          <p:nvPr/>
        </p:nvGrpSpPr>
        <p:grpSpPr>
          <a:xfrm>
            <a:off x="971125" y="1905000"/>
            <a:ext cx="2701073" cy="3953572"/>
            <a:chOff x="1918776" y="1905000"/>
            <a:chExt cx="2701073" cy="3953572"/>
          </a:xfrm>
        </p:grpSpPr>
        <p:pic>
          <p:nvPicPr>
            <p:cNvPr id="4" name="図 3"/>
            <p:cNvPicPr>
              <a:picLocks noChangeAspect="1"/>
            </p:cNvPicPr>
            <p:nvPr/>
          </p:nvPicPr>
          <p:blipFill>
            <a:blip r:embed="rId3"/>
            <a:stretch>
              <a:fillRect/>
            </a:stretch>
          </p:blipFill>
          <p:spPr>
            <a:xfrm>
              <a:off x="1918776" y="1905000"/>
              <a:ext cx="1968435" cy="3813475"/>
            </a:xfrm>
            <a:prstGeom prst="rect">
              <a:avLst/>
            </a:prstGeom>
          </p:spPr>
        </p:pic>
        <p:sp>
          <p:nvSpPr>
            <p:cNvPr id="6" name="テキスト ボックス 5"/>
            <p:cNvSpPr txBox="1"/>
            <p:nvPr/>
          </p:nvSpPr>
          <p:spPr>
            <a:xfrm>
              <a:off x="2010364" y="2165253"/>
              <a:ext cx="1785258" cy="307777"/>
            </a:xfrm>
            <a:prstGeom prst="rect">
              <a:avLst/>
            </a:prstGeom>
            <a:solidFill>
              <a:schemeClr val="tx1"/>
            </a:solidFill>
          </p:spPr>
          <p:txBody>
            <a:bodyPr wrap="square" rtlCol="0">
              <a:spAutoFit/>
            </a:bodyPr>
            <a:lstStyle/>
            <a:p>
              <a:pPr algn="ctr"/>
              <a:r>
                <a:rPr kumimoji="1" lang="en-US" altLang="ja-JP" sz="1400" b="1" dirty="0">
                  <a:solidFill>
                    <a:schemeClr val="bg1"/>
                  </a:solidFill>
                </a:rPr>
                <a:t>×</a:t>
              </a:r>
              <a:r>
                <a:rPr kumimoji="1" lang="ja-JP" altLang="en-US" sz="1400" b="1" dirty="0">
                  <a:solidFill>
                    <a:schemeClr val="bg1"/>
                  </a:solidFill>
                </a:rPr>
                <a:t>削除</a:t>
              </a:r>
            </a:p>
          </p:txBody>
        </p:sp>
        <p:sp>
          <p:nvSpPr>
            <p:cNvPr id="7" name="上矢印 6"/>
            <p:cNvSpPr/>
            <p:nvPr/>
          </p:nvSpPr>
          <p:spPr>
            <a:xfrm rot="20761455">
              <a:off x="2799748" y="2299755"/>
              <a:ext cx="347870" cy="10888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274" y="3564997"/>
              <a:ext cx="2293575" cy="2293575"/>
            </a:xfrm>
            <a:prstGeom prst="rect">
              <a:avLst/>
            </a:prstGeom>
          </p:spPr>
        </p:pic>
      </p:grpSp>
      <p:sp>
        <p:nvSpPr>
          <p:cNvPr id="14" name="テキスト ボックス 13"/>
          <p:cNvSpPr txBox="1"/>
          <p:nvPr/>
        </p:nvSpPr>
        <p:spPr>
          <a:xfrm>
            <a:off x="11093016" y="6352143"/>
            <a:ext cx="641784" cy="369332"/>
          </a:xfrm>
          <a:prstGeom prst="rect">
            <a:avLst/>
          </a:prstGeom>
          <a:solidFill>
            <a:schemeClr val="bg1">
              <a:lumMod val="75000"/>
            </a:schemeClr>
          </a:solidFill>
        </p:spPr>
        <p:txBody>
          <a:bodyPr wrap="square" rtlCol="0">
            <a:spAutoFit/>
          </a:bodyPr>
          <a:lstStyle/>
          <a:p>
            <a:r>
              <a:rPr lang="en-US" altLang="ja-JP" dirty="0"/>
              <a:t>26</a:t>
            </a:r>
            <a:endParaRPr kumimoji="1" lang="ja-JP" altLang="en-US" dirty="0"/>
          </a:p>
        </p:txBody>
      </p:sp>
    </p:spTree>
    <p:extLst>
      <p:ext uri="{BB962C8B-B14F-4D97-AF65-F5344CB8AC3E}">
        <p14:creationId xmlns:p14="http://schemas.microsoft.com/office/powerpoint/2010/main" val="710320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文字入力</a:t>
            </a:r>
            <a:r>
              <a:rPr lang="ja-JP" altLang="en-US" dirty="0"/>
              <a:t>を覚えよう</a:t>
            </a:r>
            <a:endParaRPr kumimoji="1" lang="ja-JP" altLang="en-US" dirty="0"/>
          </a:p>
        </p:txBody>
      </p:sp>
      <p:sp>
        <p:nvSpPr>
          <p:cNvPr id="3" name="スライド番号プレースホルダー 2"/>
          <p:cNvSpPr>
            <a:spLocks noGrp="1"/>
          </p:cNvSpPr>
          <p:nvPr>
            <p:ph type="sldNum" sz="quarter" idx="12"/>
          </p:nvPr>
        </p:nvSpPr>
        <p:spPr/>
        <p:txBody>
          <a:bodyPr/>
          <a:lstStyle/>
          <a:p>
            <a:fld id="{FA323403-0A29-4BFE-B3B9-75B58A42F840}" type="slidenum">
              <a:rPr kumimoji="1" lang="ja-JP" altLang="en-US" smtClean="0"/>
              <a:t>12</a:t>
            </a:fld>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96" y="1905000"/>
            <a:ext cx="2555777" cy="4025348"/>
          </a:xfrm>
          <a:prstGeom prst="rect">
            <a:avLst/>
          </a:prstGeom>
        </p:spPr>
      </p:pic>
      <p:sp>
        <p:nvSpPr>
          <p:cNvPr id="7" name="テキスト ボックス 6"/>
          <p:cNvSpPr txBox="1"/>
          <p:nvPr/>
        </p:nvSpPr>
        <p:spPr>
          <a:xfrm>
            <a:off x="3576913" y="1905000"/>
            <a:ext cx="2615163" cy="3970318"/>
          </a:xfrm>
          <a:prstGeom prst="rect">
            <a:avLst/>
          </a:prstGeom>
          <a:noFill/>
        </p:spPr>
        <p:txBody>
          <a:bodyPr wrap="square" rtlCol="0">
            <a:spAutoFit/>
          </a:bodyPr>
          <a:lstStyle/>
          <a:p>
            <a:r>
              <a:rPr kumimoji="1" lang="ja-JP" altLang="en-US" dirty="0"/>
              <a:t>文字入力が必要な欄をタップすると入力用のキーが表示されます。</a:t>
            </a:r>
            <a:endParaRPr kumimoji="1" lang="en-US" altLang="ja-JP" dirty="0"/>
          </a:p>
          <a:p>
            <a:endParaRPr kumimoji="1" lang="en-US" altLang="ja-JP" dirty="0"/>
          </a:p>
          <a:p>
            <a:r>
              <a:rPr kumimoji="1" lang="ja-JP" altLang="en-US" dirty="0"/>
              <a:t>入力が済んでいる欄には、入力した文字が表示されています。</a:t>
            </a:r>
            <a:endParaRPr kumimoji="1" lang="en-US" altLang="ja-JP" dirty="0"/>
          </a:p>
          <a:p>
            <a:endParaRPr kumimoji="1" lang="en-US" altLang="ja-JP" dirty="0"/>
          </a:p>
          <a:p>
            <a:r>
              <a:rPr kumimoji="1" lang="ja-JP" altLang="en-US" dirty="0"/>
              <a:t>左の例では、姓、名、姓（よみ）、名（よみ）。電話番号、メール、どこでもタップすると入力キーが表示されます。</a:t>
            </a:r>
            <a:endParaRPr kumimoji="1" lang="en-US" altLang="ja-JP" dirty="0"/>
          </a:p>
        </p:txBody>
      </p:sp>
      <p:sp>
        <p:nvSpPr>
          <p:cNvPr id="8" name="コンテンツ プレースホルダー 2"/>
          <p:cNvSpPr>
            <a:spLocks noGrp="1"/>
          </p:cNvSpPr>
          <p:nvPr>
            <p:ph idx="1"/>
          </p:nvPr>
        </p:nvSpPr>
        <p:spPr>
          <a:xfrm>
            <a:off x="6708913" y="1905000"/>
            <a:ext cx="4820478" cy="4025348"/>
          </a:xfrm>
        </p:spPr>
        <p:txBody>
          <a:bodyPr>
            <a:normAutofit fontScale="92500"/>
          </a:bodyPr>
          <a:lstStyle/>
          <a:p>
            <a:r>
              <a:rPr kumimoji="1" lang="ja-JP" altLang="en-US" sz="2400" dirty="0"/>
              <a:t>入力用のキーボード表示には大きく分けて</a:t>
            </a:r>
            <a:r>
              <a:rPr kumimoji="1" lang="en-US" altLang="ja-JP" sz="2400" dirty="0"/>
              <a:t>2</a:t>
            </a:r>
            <a:r>
              <a:rPr kumimoji="1" lang="ja-JP" altLang="en-US" sz="2400" dirty="0" err="1"/>
              <a:t>つの</a:t>
            </a:r>
            <a:r>
              <a:rPr kumimoji="1" lang="ja-JP" altLang="en-US" sz="2400" dirty="0"/>
              <a:t>種類があり、自分で設定した（購入した時の初期設定）キーボードが表示されます。</a:t>
            </a:r>
            <a:endParaRPr kumimoji="1" lang="en-US" altLang="ja-JP" sz="2400" dirty="0"/>
          </a:p>
          <a:p>
            <a:pPr lvl="1">
              <a:buFont typeface="Wingdings" panose="05000000000000000000" pitchFamily="2" charset="2"/>
              <a:buChar char="Ø"/>
            </a:pPr>
            <a:r>
              <a:rPr kumimoji="1" lang="ja-JP" altLang="en-US" sz="2000" dirty="0"/>
              <a:t>一つはパソコンのキーボードのような表示</a:t>
            </a:r>
            <a:endParaRPr kumimoji="1" lang="en-US" altLang="ja-JP" sz="2000" dirty="0"/>
          </a:p>
          <a:p>
            <a:pPr lvl="1">
              <a:buFont typeface="Wingdings" panose="05000000000000000000" pitchFamily="2" charset="2"/>
              <a:buChar char="Ø"/>
            </a:pPr>
            <a:r>
              <a:rPr lang="ja-JP" altLang="en-US" sz="2000" dirty="0"/>
              <a:t>もう一つは、ガラケーのようなキー配列</a:t>
            </a:r>
            <a:endParaRPr lang="en-US" altLang="ja-JP" sz="2000" dirty="0"/>
          </a:p>
          <a:p>
            <a:endParaRPr kumimoji="1" lang="en-US" altLang="ja-JP" sz="2400" dirty="0"/>
          </a:p>
          <a:p>
            <a:r>
              <a:rPr kumimoji="1" lang="ja-JP" altLang="en-US" sz="2400" dirty="0"/>
              <a:t>今回は、ガラケーのようなキー配列がされる場合について説明します。</a:t>
            </a:r>
          </a:p>
        </p:txBody>
      </p:sp>
      <p:sp>
        <p:nvSpPr>
          <p:cNvPr id="9" name="テキスト ボックス 8"/>
          <p:cNvSpPr txBox="1"/>
          <p:nvPr/>
        </p:nvSpPr>
        <p:spPr>
          <a:xfrm>
            <a:off x="11093016" y="6352143"/>
            <a:ext cx="641784" cy="369332"/>
          </a:xfrm>
          <a:prstGeom prst="rect">
            <a:avLst/>
          </a:prstGeom>
          <a:solidFill>
            <a:schemeClr val="bg1">
              <a:lumMod val="75000"/>
            </a:schemeClr>
          </a:solidFill>
        </p:spPr>
        <p:txBody>
          <a:bodyPr wrap="square" rtlCol="0">
            <a:spAutoFit/>
          </a:bodyPr>
          <a:lstStyle/>
          <a:p>
            <a:r>
              <a:rPr kumimoji="1" lang="en-US" altLang="ja-JP" dirty="0"/>
              <a:t>27</a:t>
            </a:r>
            <a:endParaRPr kumimoji="1" lang="ja-JP" altLang="en-US" dirty="0"/>
          </a:p>
        </p:txBody>
      </p:sp>
    </p:spTree>
    <p:extLst>
      <p:ext uri="{BB962C8B-B14F-4D97-AF65-F5344CB8AC3E}">
        <p14:creationId xmlns:p14="http://schemas.microsoft.com/office/powerpoint/2010/main" val="3490148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文字</a:t>
            </a:r>
            <a:r>
              <a:rPr kumimoji="1" lang="ja-JP" altLang="en-US" dirty="0"/>
              <a:t>入力を覚えよう</a:t>
            </a:r>
          </a:p>
        </p:txBody>
      </p:sp>
      <p:sp>
        <p:nvSpPr>
          <p:cNvPr id="3" name="スライド番号プレースホルダー 2"/>
          <p:cNvSpPr>
            <a:spLocks noGrp="1"/>
          </p:cNvSpPr>
          <p:nvPr>
            <p:ph type="sldNum" sz="quarter" idx="12"/>
          </p:nvPr>
        </p:nvSpPr>
        <p:spPr/>
        <p:txBody>
          <a:bodyPr/>
          <a:lstStyle/>
          <a:p>
            <a:fld id="{FA323403-0A29-4BFE-B3B9-75B58A42F840}" type="slidenum">
              <a:rPr kumimoji="1" lang="ja-JP" altLang="en-US" smtClean="0"/>
              <a:t>13</a:t>
            </a:fld>
            <a:endParaRPr kumimoji="1" lang="ja-JP" altLang="en-US"/>
          </a:p>
        </p:txBody>
      </p:sp>
      <p:pic>
        <p:nvPicPr>
          <p:cNvPr id="6" name="図 5"/>
          <p:cNvPicPr>
            <a:picLocks noChangeAspect="1"/>
          </p:cNvPicPr>
          <p:nvPr/>
        </p:nvPicPr>
        <p:blipFill>
          <a:blip r:embed="rId3"/>
          <a:stretch>
            <a:fillRect/>
          </a:stretch>
        </p:blipFill>
        <p:spPr>
          <a:xfrm>
            <a:off x="2006060" y="3334977"/>
            <a:ext cx="4179392" cy="2269642"/>
          </a:xfrm>
          <a:prstGeom prst="rect">
            <a:avLst/>
          </a:prstGeom>
        </p:spPr>
      </p:pic>
      <p:sp>
        <p:nvSpPr>
          <p:cNvPr id="7" name="テキスト ボックス 6"/>
          <p:cNvSpPr txBox="1"/>
          <p:nvPr/>
        </p:nvSpPr>
        <p:spPr>
          <a:xfrm>
            <a:off x="1982856" y="1905000"/>
            <a:ext cx="3816625" cy="923330"/>
          </a:xfrm>
          <a:prstGeom prst="rect">
            <a:avLst/>
          </a:prstGeom>
          <a:noFill/>
        </p:spPr>
        <p:txBody>
          <a:bodyPr wrap="square" rtlCol="0">
            <a:spAutoFit/>
          </a:bodyPr>
          <a:lstStyle/>
          <a:p>
            <a:r>
              <a:rPr kumimoji="1" lang="ja-JP" altLang="en-US" dirty="0"/>
              <a:t>文字を入れる</a:t>
            </a:r>
            <a:r>
              <a:rPr kumimoji="1" lang="en-US" altLang="ja-JP" dirty="0"/>
              <a:t>(</a:t>
            </a:r>
            <a:r>
              <a:rPr kumimoji="1" lang="ja-JP" altLang="en-US" dirty="0"/>
              <a:t>入る</a:t>
            </a:r>
            <a:r>
              <a:rPr kumimoji="1" lang="en-US" altLang="ja-JP" dirty="0"/>
              <a:t>)</a:t>
            </a:r>
            <a:r>
              <a:rPr kumimoji="1" lang="ja-JP" altLang="en-US" dirty="0"/>
              <a:t>場所をタップすると、下図のような画面が現れます</a:t>
            </a:r>
            <a:endParaRPr kumimoji="1" lang="en-US" altLang="ja-JP" dirty="0"/>
          </a:p>
        </p:txBody>
      </p:sp>
      <p:sp>
        <p:nvSpPr>
          <p:cNvPr id="8" name="線吹き出し 1 (枠付き) 7"/>
          <p:cNvSpPr/>
          <p:nvPr/>
        </p:nvSpPr>
        <p:spPr>
          <a:xfrm>
            <a:off x="6407694" y="2496671"/>
            <a:ext cx="1461052" cy="834887"/>
          </a:xfrm>
          <a:prstGeom prst="borderCallout1">
            <a:avLst>
              <a:gd name="adj1" fmla="val 30655"/>
              <a:gd name="adj2" fmla="val -2211"/>
              <a:gd name="adj3" fmla="val 112500"/>
              <a:gd name="adj4" fmla="val -3833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カーソルの左の文字を消す</a:t>
            </a:r>
          </a:p>
        </p:txBody>
      </p:sp>
      <p:sp>
        <p:nvSpPr>
          <p:cNvPr id="9" name="線吹き出し 1 (枠付き) 8"/>
          <p:cNvSpPr/>
          <p:nvPr/>
        </p:nvSpPr>
        <p:spPr>
          <a:xfrm>
            <a:off x="6407694" y="3518345"/>
            <a:ext cx="1461052" cy="834887"/>
          </a:xfrm>
          <a:prstGeom prst="borderCallout1">
            <a:avLst>
              <a:gd name="adj1" fmla="val 30655"/>
              <a:gd name="adj2" fmla="val -2211"/>
              <a:gd name="adj3" fmla="val 62500"/>
              <a:gd name="adj4" fmla="val -2404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カーソルを右に動かす</a:t>
            </a:r>
          </a:p>
        </p:txBody>
      </p:sp>
      <p:sp>
        <p:nvSpPr>
          <p:cNvPr id="10" name="線吹き出し 1 (枠付き) 9"/>
          <p:cNvSpPr/>
          <p:nvPr/>
        </p:nvSpPr>
        <p:spPr>
          <a:xfrm>
            <a:off x="344557" y="3100902"/>
            <a:ext cx="1461052" cy="834887"/>
          </a:xfrm>
          <a:prstGeom prst="borderCallout1">
            <a:avLst>
              <a:gd name="adj1" fmla="val 50893"/>
              <a:gd name="adj2" fmla="val 100510"/>
              <a:gd name="adj3" fmla="val 106548"/>
              <a:gd name="adj4" fmla="val 13105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カーソルを左に動かす</a:t>
            </a:r>
          </a:p>
        </p:txBody>
      </p:sp>
      <p:sp>
        <p:nvSpPr>
          <p:cNvPr id="11" name="線吹き出し 1 (枠付き) 10"/>
          <p:cNvSpPr/>
          <p:nvPr/>
        </p:nvSpPr>
        <p:spPr>
          <a:xfrm>
            <a:off x="344557" y="4581833"/>
            <a:ext cx="1461052" cy="834887"/>
          </a:xfrm>
          <a:prstGeom prst="borderCallout1">
            <a:avLst>
              <a:gd name="adj1" fmla="val 30655"/>
              <a:gd name="adj2" fmla="val 100510"/>
              <a:gd name="adj3" fmla="val 595"/>
              <a:gd name="adj4" fmla="val 12765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絵文字選択に切り替える</a:t>
            </a:r>
          </a:p>
        </p:txBody>
      </p:sp>
      <p:sp>
        <p:nvSpPr>
          <p:cNvPr id="12" name="線吹き出し 1 (枠付き) 11"/>
          <p:cNvSpPr/>
          <p:nvPr/>
        </p:nvSpPr>
        <p:spPr>
          <a:xfrm>
            <a:off x="344557" y="5485243"/>
            <a:ext cx="1461052" cy="834887"/>
          </a:xfrm>
          <a:prstGeom prst="borderCallout1">
            <a:avLst>
              <a:gd name="adj1" fmla="val 30655"/>
              <a:gd name="adj2" fmla="val 100510"/>
              <a:gd name="adj3" fmla="val 595"/>
              <a:gd name="adj4" fmla="val 12765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ひらがな、英語、数字の切り替え</a:t>
            </a:r>
          </a:p>
        </p:txBody>
      </p:sp>
      <p:sp>
        <p:nvSpPr>
          <p:cNvPr id="13" name="線吹き出し 1 (枠付き) 12"/>
          <p:cNvSpPr/>
          <p:nvPr/>
        </p:nvSpPr>
        <p:spPr>
          <a:xfrm>
            <a:off x="2430117" y="5902686"/>
            <a:ext cx="1461052" cy="834887"/>
          </a:xfrm>
          <a:prstGeom prst="borderCallout1">
            <a:avLst>
              <a:gd name="adj1" fmla="val 893"/>
              <a:gd name="adj2" fmla="val 46088"/>
              <a:gd name="adj3" fmla="val -49405"/>
              <a:gd name="adj4" fmla="val 5282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スペース</a:t>
            </a:r>
          </a:p>
        </p:txBody>
      </p:sp>
      <p:sp>
        <p:nvSpPr>
          <p:cNvPr id="15" name="テキスト ボックス 14"/>
          <p:cNvSpPr txBox="1"/>
          <p:nvPr/>
        </p:nvSpPr>
        <p:spPr>
          <a:xfrm>
            <a:off x="8090988" y="1951167"/>
            <a:ext cx="3816625" cy="1754326"/>
          </a:xfrm>
          <a:prstGeom prst="rect">
            <a:avLst/>
          </a:prstGeom>
          <a:noFill/>
        </p:spPr>
        <p:txBody>
          <a:bodyPr wrap="square" rtlCol="0">
            <a:spAutoFit/>
          </a:bodyPr>
          <a:lstStyle/>
          <a:p>
            <a:r>
              <a:rPr kumimoji="1" lang="ja-JP" altLang="en-US" dirty="0">
                <a:solidFill>
                  <a:srgbClr val="FF0000"/>
                </a:solidFill>
              </a:rPr>
              <a:t>文字キーをロングタップすると、次のようなルールでア行、カ行、サ行などの文字が表示されるので、そのまま入力したい文字に指を滑らせ、そこで離す。</a:t>
            </a:r>
            <a:endParaRPr kumimoji="1" lang="en-US" altLang="ja-JP" dirty="0">
              <a:solidFill>
                <a:srgbClr val="FF0000"/>
              </a:solidFill>
            </a:endParaRPr>
          </a:p>
          <a:p>
            <a:r>
              <a:rPr kumimoji="1" lang="ja-JP" altLang="en-US" dirty="0"/>
              <a:t>選択方法はどのキーも同じです</a:t>
            </a:r>
            <a:endParaRPr kumimoji="1" lang="en-US" altLang="ja-JP" dirty="0"/>
          </a:p>
        </p:txBody>
      </p:sp>
      <p:sp>
        <p:nvSpPr>
          <p:cNvPr id="16" name="テキスト ボックス 15"/>
          <p:cNvSpPr txBox="1"/>
          <p:nvPr/>
        </p:nvSpPr>
        <p:spPr>
          <a:xfrm>
            <a:off x="9701127" y="4204001"/>
            <a:ext cx="397030" cy="369332"/>
          </a:xfrm>
          <a:prstGeom prst="rect">
            <a:avLst/>
          </a:prstGeom>
          <a:noFill/>
          <a:ln>
            <a:solidFill>
              <a:schemeClr val="tx1"/>
            </a:solidFill>
          </a:ln>
        </p:spPr>
        <p:txBody>
          <a:bodyPr wrap="square" rtlCol="0">
            <a:spAutoFit/>
          </a:bodyPr>
          <a:lstStyle/>
          <a:p>
            <a:r>
              <a:rPr kumimoji="1" lang="ja-JP" altLang="en-US" dirty="0"/>
              <a:t>あ</a:t>
            </a:r>
            <a:endParaRPr kumimoji="1" lang="en-US" altLang="ja-JP" dirty="0"/>
          </a:p>
        </p:txBody>
      </p:sp>
      <p:sp>
        <p:nvSpPr>
          <p:cNvPr id="17" name="テキスト ボックス 16"/>
          <p:cNvSpPr txBox="1"/>
          <p:nvPr/>
        </p:nvSpPr>
        <p:spPr>
          <a:xfrm>
            <a:off x="9227630" y="4204001"/>
            <a:ext cx="397030" cy="369332"/>
          </a:xfrm>
          <a:prstGeom prst="rect">
            <a:avLst/>
          </a:prstGeom>
          <a:noFill/>
          <a:ln>
            <a:solidFill>
              <a:schemeClr val="tx1"/>
            </a:solidFill>
          </a:ln>
        </p:spPr>
        <p:txBody>
          <a:bodyPr wrap="square" rtlCol="0">
            <a:spAutoFit/>
          </a:bodyPr>
          <a:lstStyle/>
          <a:p>
            <a:r>
              <a:rPr kumimoji="1" lang="ja-JP" altLang="en-US" dirty="0"/>
              <a:t>い</a:t>
            </a:r>
            <a:endParaRPr kumimoji="1" lang="en-US" altLang="ja-JP" dirty="0"/>
          </a:p>
        </p:txBody>
      </p:sp>
      <p:sp>
        <p:nvSpPr>
          <p:cNvPr id="18" name="テキスト ボックス 17"/>
          <p:cNvSpPr txBox="1"/>
          <p:nvPr/>
        </p:nvSpPr>
        <p:spPr>
          <a:xfrm>
            <a:off x="9701127" y="3777664"/>
            <a:ext cx="397030" cy="369332"/>
          </a:xfrm>
          <a:prstGeom prst="rect">
            <a:avLst/>
          </a:prstGeom>
          <a:noFill/>
          <a:ln>
            <a:solidFill>
              <a:schemeClr val="tx1"/>
            </a:solidFill>
          </a:ln>
        </p:spPr>
        <p:txBody>
          <a:bodyPr wrap="square" rtlCol="0">
            <a:spAutoFit/>
          </a:bodyPr>
          <a:lstStyle/>
          <a:p>
            <a:r>
              <a:rPr kumimoji="1" lang="ja-JP" altLang="en-US" dirty="0"/>
              <a:t>う</a:t>
            </a:r>
            <a:endParaRPr kumimoji="1" lang="en-US" altLang="ja-JP" dirty="0"/>
          </a:p>
        </p:txBody>
      </p:sp>
      <p:sp>
        <p:nvSpPr>
          <p:cNvPr id="19" name="テキスト ボックス 18"/>
          <p:cNvSpPr txBox="1"/>
          <p:nvPr/>
        </p:nvSpPr>
        <p:spPr>
          <a:xfrm>
            <a:off x="10174624" y="4204001"/>
            <a:ext cx="397030" cy="369332"/>
          </a:xfrm>
          <a:prstGeom prst="rect">
            <a:avLst/>
          </a:prstGeom>
          <a:noFill/>
          <a:ln>
            <a:solidFill>
              <a:schemeClr val="tx1"/>
            </a:solidFill>
          </a:ln>
        </p:spPr>
        <p:txBody>
          <a:bodyPr wrap="square" rtlCol="0">
            <a:spAutoFit/>
          </a:bodyPr>
          <a:lstStyle/>
          <a:p>
            <a:r>
              <a:rPr kumimoji="1" lang="ja-JP" altLang="en-US" dirty="0"/>
              <a:t>え</a:t>
            </a:r>
            <a:endParaRPr kumimoji="1" lang="en-US" altLang="ja-JP" dirty="0"/>
          </a:p>
        </p:txBody>
      </p:sp>
      <p:sp>
        <p:nvSpPr>
          <p:cNvPr id="20" name="テキスト ボックス 19"/>
          <p:cNvSpPr txBox="1"/>
          <p:nvPr/>
        </p:nvSpPr>
        <p:spPr>
          <a:xfrm>
            <a:off x="9708021" y="4629944"/>
            <a:ext cx="397030" cy="369332"/>
          </a:xfrm>
          <a:prstGeom prst="rect">
            <a:avLst/>
          </a:prstGeom>
          <a:noFill/>
          <a:ln>
            <a:solidFill>
              <a:schemeClr val="tx1"/>
            </a:solidFill>
          </a:ln>
        </p:spPr>
        <p:txBody>
          <a:bodyPr wrap="square" rtlCol="0">
            <a:spAutoFit/>
          </a:bodyPr>
          <a:lstStyle/>
          <a:p>
            <a:r>
              <a:rPr kumimoji="1" lang="ja-JP" altLang="en-US" dirty="0"/>
              <a:t>お</a:t>
            </a:r>
            <a:endParaRPr kumimoji="1" lang="en-US" altLang="ja-JP" dirty="0"/>
          </a:p>
        </p:txBody>
      </p:sp>
      <p:sp>
        <p:nvSpPr>
          <p:cNvPr id="22" name="テキスト ボックス 21"/>
          <p:cNvSpPr txBox="1"/>
          <p:nvPr/>
        </p:nvSpPr>
        <p:spPr>
          <a:xfrm>
            <a:off x="7998223" y="5710019"/>
            <a:ext cx="3816625" cy="646331"/>
          </a:xfrm>
          <a:prstGeom prst="rect">
            <a:avLst/>
          </a:prstGeom>
          <a:noFill/>
        </p:spPr>
        <p:txBody>
          <a:bodyPr wrap="square" rtlCol="0">
            <a:spAutoFit/>
          </a:bodyPr>
          <a:lstStyle/>
          <a:p>
            <a:r>
              <a:rPr kumimoji="1" lang="ja-JP" altLang="en-US" dirty="0"/>
              <a:t>キーの上に横に並んで表示する機種もあるようです</a:t>
            </a:r>
            <a:endParaRPr kumimoji="1" lang="en-US" altLang="ja-JP" dirty="0"/>
          </a:p>
        </p:txBody>
      </p:sp>
      <p:sp>
        <p:nvSpPr>
          <p:cNvPr id="23" name="線吹き出し 1 (枠付き) 22"/>
          <p:cNvSpPr/>
          <p:nvPr/>
        </p:nvSpPr>
        <p:spPr>
          <a:xfrm>
            <a:off x="4631635" y="5902686"/>
            <a:ext cx="1776059" cy="834887"/>
          </a:xfrm>
          <a:prstGeom prst="borderCallout1">
            <a:avLst>
              <a:gd name="adj1" fmla="val 893"/>
              <a:gd name="adj2" fmla="val 46088"/>
              <a:gd name="adj3" fmla="val -49405"/>
              <a:gd name="adj4" fmla="val 5282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次の入力欄にカーソルが移動します</a:t>
            </a:r>
          </a:p>
        </p:txBody>
      </p:sp>
      <p:grpSp>
        <p:nvGrpSpPr>
          <p:cNvPr id="4" name="グループ化 3"/>
          <p:cNvGrpSpPr/>
          <p:nvPr/>
        </p:nvGrpSpPr>
        <p:grpSpPr>
          <a:xfrm>
            <a:off x="8830909" y="5228168"/>
            <a:ext cx="2151253" cy="377104"/>
            <a:chOff x="8725978" y="5496692"/>
            <a:chExt cx="2151253" cy="377104"/>
          </a:xfrm>
        </p:grpSpPr>
        <p:sp>
          <p:nvSpPr>
            <p:cNvPr id="25" name="テキスト ボックス 24"/>
            <p:cNvSpPr txBox="1"/>
            <p:nvPr/>
          </p:nvSpPr>
          <p:spPr>
            <a:xfrm>
              <a:off x="8725978" y="5504464"/>
              <a:ext cx="397030" cy="369332"/>
            </a:xfrm>
            <a:prstGeom prst="rect">
              <a:avLst/>
            </a:prstGeom>
            <a:noFill/>
            <a:ln>
              <a:solidFill>
                <a:schemeClr val="tx1"/>
              </a:solidFill>
            </a:ln>
          </p:spPr>
          <p:txBody>
            <a:bodyPr wrap="square" rtlCol="0">
              <a:spAutoFit/>
            </a:bodyPr>
            <a:lstStyle/>
            <a:p>
              <a:r>
                <a:rPr kumimoji="1" lang="ja-JP" altLang="en-US" dirty="0"/>
                <a:t>あ</a:t>
              </a:r>
              <a:endParaRPr kumimoji="1" lang="en-US" altLang="ja-JP" dirty="0"/>
            </a:p>
          </p:txBody>
        </p:sp>
        <p:sp>
          <p:nvSpPr>
            <p:cNvPr id="26" name="テキスト ボックス 25"/>
            <p:cNvSpPr txBox="1"/>
            <p:nvPr/>
          </p:nvSpPr>
          <p:spPr>
            <a:xfrm>
              <a:off x="9166324" y="5504464"/>
              <a:ext cx="397030" cy="369332"/>
            </a:xfrm>
            <a:prstGeom prst="rect">
              <a:avLst/>
            </a:prstGeom>
            <a:noFill/>
            <a:ln>
              <a:solidFill>
                <a:schemeClr val="tx1"/>
              </a:solidFill>
            </a:ln>
          </p:spPr>
          <p:txBody>
            <a:bodyPr wrap="square" rtlCol="0">
              <a:spAutoFit/>
            </a:bodyPr>
            <a:lstStyle/>
            <a:p>
              <a:r>
                <a:rPr kumimoji="1" lang="ja-JP" altLang="en-US" dirty="0"/>
                <a:t>い</a:t>
              </a:r>
              <a:endParaRPr kumimoji="1" lang="en-US" altLang="ja-JP" dirty="0"/>
            </a:p>
          </p:txBody>
        </p:sp>
        <p:sp>
          <p:nvSpPr>
            <p:cNvPr id="27" name="テキスト ボックス 26"/>
            <p:cNvSpPr txBox="1"/>
            <p:nvPr/>
          </p:nvSpPr>
          <p:spPr>
            <a:xfrm>
              <a:off x="9604283" y="5504464"/>
              <a:ext cx="397030" cy="369332"/>
            </a:xfrm>
            <a:prstGeom prst="rect">
              <a:avLst/>
            </a:prstGeom>
            <a:noFill/>
            <a:ln>
              <a:solidFill>
                <a:schemeClr val="tx1"/>
              </a:solidFill>
            </a:ln>
          </p:spPr>
          <p:txBody>
            <a:bodyPr wrap="square" rtlCol="0">
              <a:spAutoFit/>
            </a:bodyPr>
            <a:lstStyle/>
            <a:p>
              <a:r>
                <a:rPr kumimoji="1" lang="ja-JP" altLang="en-US" dirty="0"/>
                <a:t>う</a:t>
              </a:r>
              <a:endParaRPr kumimoji="1" lang="en-US" altLang="ja-JP" dirty="0"/>
            </a:p>
          </p:txBody>
        </p:sp>
        <p:sp>
          <p:nvSpPr>
            <p:cNvPr id="28" name="テキスト ボックス 27"/>
            <p:cNvSpPr txBox="1"/>
            <p:nvPr/>
          </p:nvSpPr>
          <p:spPr>
            <a:xfrm>
              <a:off x="10042242" y="5496692"/>
              <a:ext cx="397030" cy="369332"/>
            </a:xfrm>
            <a:prstGeom prst="rect">
              <a:avLst/>
            </a:prstGeom>
            <a:noFill/>
            <a:ln>
              <a:solidFill>
                <a:schemeClr val="tx1"/>
              </a:solidFill>
            </a:ln>
          </p:spPr>
          <p:txBody>
            <a:bodyPr wrap="square" rtlCol="0">
              <a:spAutoFit/>
            </a:bodyPr>
            <a:lstStyle/>
            <a:p>
              <a:r>
                <a:rPr kumimoji="1" lang="ja-JP" altLang="en-US" dirty="0"/>
                <a:t>え</a:t>
              </a:r>
              <a:endParaRPr kumimoji="1" lang="en-US" altLang="ja-JP" dirty="0"/>
            </a:p>
          </p:txBody>
        </p:sp>
        <p:sp>
          <p:nvSpPr>
            <p:cNvPr id="29" name="テキスト ボックス 28"/>
            <p:cNvSpPr txBox="1"/>
            <p:nvPr/>
          </p:nvSpPr>
          <p:spPr>
            <a:xfrm>
              <a:off x="10480201" y="5496692"/>
              <a:ext cx="397030" cy="369332"/>
            </a:xfrm>
            <a:prstGeom prst="rect">
              <a:avLst/>
            </a:prstGeom>
            <a:noFill/>
            <a:ln>
              <a:solidFill>
                <a:schemeClr val="tx1"/>
              </a:solidFill>
            </a:ln>
          </p:spPr>
          <p:txBody>
            <a:bodyPr wrap="square" rtlCol="0">
              <a:spAutoFit/>
            </a:bodyPr>
            <a:lstStyle/>
            <a:p>
              <a:r>
                <a:rPr kumimoji="1" lang="ja-JP" altLang="en-US" dirty="0"/>
                <a:t>お</a:t>
              </a:r>
              <a:endParaRPr kumimoji="1" lang="en-US" altLang="ja-JP" dirty="0"/>
            </a:p>
          </p:txBody>
        </p:sp>
      </p:grpSp>
      <p:sp>
        <p:nvSpPr>
          <p:cNvPr id="30" name="テキスト ボックス 29"/>
          <p:cNvSpPr txBox="1"/>
          <p:nvPr/>
        </p:nvSpPr>
        <p:spPr>
          <a:xfrm>
            <a:off x="11093016" y="6352143"/>
            <a:ext cx="641784" cy="369332"/>
          </a:xfrm>
          <a:prstGeom prst="rect">
            <a:avLst/>
          </a:prstGeom>
          <a:solidFill>
            <a:schemeClr val="bg1">
              <a:lumMod val="75000"/>
            </a:schemeClr>
          </a:solidFill>
        </p:spPr>
        <p:txBody>
          <a:bodyPr wrap="square" rtlCol="0">
            <a:spAutoFit/>
          </a:bodyPr>
          <a:lstStyle/>
          <a:p>
            <a:r>
              <a:rPr kumimoji="1" lang="en-US" altLang="ja-JP" dirty="0"/>
              <a:t>28</a:t>
            </a:r>
            <a:endParaRPr kumimoji="1" lang="ja-JP" altLang="en-US" dirty="0"/>
          </a:p>
        </p:txBody>
      </p:sp>
    </p:spTree>
    <p:extLst>
      <p:ext uri="{BB962C8B-B14F-4D97-AF65-F5344CB8AC3E}">
        <p14:creationId xmlns:p14="http://schemas.microsoft.com/office/powerpoint/2010/main" val="71808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文字入力を覚えよう</a:t>
            </a:r>
            <a:r>
              <a:rPr kumimoji="1" lang="en-US" altLang="ja-JP" dirty="0"/>
              <a:t>(</a:t>
            </a:r>
            <a:r>
              <a:rPr kumimoji="1" lang="ja-JP" altLang="en-US" dirty="0"/>
              <a:t>文字の変換</a:t>
            </a:r>
            <a:r>
              <a:rPr kumimoji="1"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14</a:t>
            </a:fld>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735" y="1690688"/>
            <a:ext cx="2005610" cy="3158836"/>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944" y="1690688"/>
            <a:ext cx="2005610" cy="3158836"/>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610" y="1690688"/>
            <a:ext cx="2005610" cy="3158836"/>
          </a:xfrm>
          <a:prstGeom prst="rect">
            <a:avLst/>
          </a:prstGeom>
        </p:spPr>
      </p:pic>
      <p:sp>
        <p:nvSpPr>
          <p:cNvPr id="8" name="テキスト ボックス 7"/>
          <p:cNvSpPr txBox="1"/>
          <p:nvPr/>
        </p:nvSpPr>
        <p:spPr>
          <a:xfrm>
            <a:off x="374659" y="4969252"/>
            <a:ext cx="3014586" cy="1569660"/>
          </a:xfrm>
          <a:prstGeom prst="rect">
            <a:avLst/>
          </a:prstGeom>
          <a:noFill/>
        </p:spPr>
        <p:txBody>
          <a:bodyPr wrap="square" rtlCol="0">
            <a:spAutoFit/>
          </a:bodyPr>
          <a:lstStyle/>
          <a:p>
            <a:r>
              <a:rPr kumimoji="1" lang="ja-JP" altLang="en-US" sz="1600" dirty="0"/>
              <a:t>ひらがなを入れると、候補が現れます。必要な変換文字があればそれをタップします。</a:t>
            </a:r>
            <a:endParaRPr kumimoji="1" lang="en-US" altLang="ja-JP" sz="1600" dirty="0"/>
          </a:p>
          <a:p>
            <a:r>
              <a:rPr lang="ja-JP" altLang="en-US" sz="1600" dirty="0"/>
              <a:t>この例では、山が変換されていませんので、返還をタップします。</a:t>
            </a:r>
            <a:endParaRPr kumimoji="1" lang="en-US" altLang="ja-JP" sz="1600" dirty="0"/>
          </a:p>
        </p:txBody>
      </p:sp>
      <p:sp>
        <p:nvSpPr>
          <p:cNvPr id="9" name="楕円 8"/>
          <p:cNvSpPr/>
          <p:nvPr/>
        </p:nvSpPr>
        <p:spPr>
          <a:xfrm>
            <a:off x="2297464" y="4231135"/>
            <a:ext cx="522515" cy="3570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5401" y="1690688"/>
            <a:ext cx="2006487" cy="3160217"/>
          </a:xfrm>
          <a:prstGeom prst="rect">
            <a:avLst/>
          </a:prstGeom>
        </p:spPr>
      </p:pic>
      <p:sp>
        <p:nvSpPr>
          <p:cNvPr id="11" name="テキスト ボックス 10"/>
          <p:cNvSpPr txBox="1"/>
          <p:nvPr/>
        </p:nvSpPr>
        <p:spPr>
          <a:xfrm>
            <a:off x="3300076" y="4969252"/>
            <a:ext cx="3014586" cy="830997"/>
          </a:xfrm>
          <a:prstGeom prst="rect">
            <a:avLst/>
          </a:prstGeom>
          <a:noFill/>
        </p:spPr>
        <p:txBody>
          <a:bodyPr wrap="square" rtlCol="0">
            <a:spAutoFit/>
          </a:bodyPr>
          <a:lstStyle/>
          <a:p>
            <a:r>
              <a:rPr kumimoji="1" lang="ja-JP" altLang="en-US" sz="1600" dirty="0"/>
              <a:t>「ばんしゅうの」までが選択変換されていますので、「晩秋の」をタップします。</a:t>
            </a:r>
            <a:endParaRPr kumimoji="1" lang="en-US" altLang="ja-JP" sz="1600" dirty="0"/>
          </a:p>
        </p:txBody>
      </p:sp>
      <p:sp>
        <p:nvSpPr>
          <p:cNvPr id="12" name="テキスト ボックス 11"/>
          <p:cNvSpPr txBox="1"/>
          <p:nvPr/>
        </p:nvSpPr>
        <p:spPr>
          <a:xfrm>
            <a:off x="6314662" y="4969252"/>
            <a:ext cx="3014586" cy="1569660"/>
          </a:xfrm>
          <a:prstGeom prst="rect">
            <a:avLst/>
          </a:prstGeom>
          <a:noFill/>
        </p:spPr>
        <p:txBody>
          <a:bodyPr wrap="square" rtlCol="0">
            <a:spAutoFit/>
          </a:bodyPr>
          <a:lstStyle/>
          <a:p>
            <a:r>
              <a:rPr kumimoji="1" lang="ja-JP" altLang="en-US" sz="1600" dirty="0"/>
              <a:t>「晩秋の」をタップすると、次の変換範囲が表示されます。</a:t>
            </a:r>
            <a:endParaRPr kumimoji="1" lang="en-US" altLang="ja-JP" sz="1600" dirty="0"/>
          </a:p>
          <a:p>
            <a:r>
              <a:rPr lang="ja-JP" altLang="en-US" sz="1600" dirty="0"/>
              <a:t>この例では「大楠や」までが選択変換されています。範囲縮小をタップして、「大楠」だけを選択します。</a:t>
            </a:r>
            <a:endParaRPr kumimoji="1" lang="en-US" altLang="ja-JP" sz="1600" dirty="0"/>
          </a:p>
        </p:txBody>
      </p:sp>
      <p:sp>
        <p:nvSpPr>
          <p:cNvPr id="13" name="楕円 12"/>
          <p:cNvSpPr/>
          <p:nvPr/>
        </p:nvSpPr>
        <p:spPr>
          <a:xfrm>
            <a:off x="6564880" y="4231135"/>
            <a:ext cx="889468" cy="3570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240079" y="4969252"/>
            <a:ext cx="3014586" cy="1323439"/>
          </a:xfrm>
          <a:prstGeom prst="rect">
            <a:avLst/>
          </a:prstGeom>
          <a:noFill/>
        </p:spPr>
        <p:txBody>
          <a:bodyPr wrap="square" rtlCol="0">
            <a:spAutoFit/>
          </a:bodyPr>
          <a:lstStyle/>
          <a:p>
            <a:r>
              <a:rPr lang="ja-JP" altLang="en-US" sz="1600" dirty="0"/>
              <a:t>「大楠」だけが選択されると、残りの「やま」が選択変換され「山」と表示されます。</a:t>
            </a:r>
            <a:endParaRPr lang="en-US" altLang="ja-JP" sz="1600" dirty="0"/>
          </a:p>
          <a:p>
            <a:r>
              <a:rPr kumimoji="1" lang="ja-JP" altLang="en-US" sz="1600" dirty="0"/>
              <a:t>変換が終わったので「↵」をタップして確定します。</a:t>
            </a:r>
            <a:endParaRPr kumimoji="1" lang="en-US" altLang="ja-JP" sz="1600" dirty="0"/>
          </a:p>
        </p:txBody>
      </p:sp>
      <p:sp>
        <p:nvSpPr>
          <p:cNvPr id="15" name="楕円 14"/>
          <p:cNvSpPr/>
          <p:nvPr/>
        </p:nvSpPr>
        <p:spPr>
          <a:xfrm>
            <a:off x="11139062" y="4492472"/>
            <a:ext cx="522515" cy="3570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1093016" y="6352143"/>
            <a:ext cx="641784" cy="369332"/>
          </a:xfrm>
          <a:prstGeom prst="rect">
            <a:avLst/>
          </a:prstGeom>
          <a:solidFill>
            <a:schemeClr val="bg1">
              <a:lumMod val="75000"/>
            </a:schemeClr>
          </a:solidFill>
        </p:spPr>
        <p:txBody>
          <a:bodyPr wrap="square" rtlCol="0">
            <a:spAutoFit/>
          </a:bodyPr>
          <a:lstStyle/>
          <a:p>
            <a:r>
              <a:rPr kumimoji="1" lang="en-US" altLang="ja-JP" dirty="0"/>
              <a:t>29</a:t>
            </a:r>
            <a:endParaRPr kumimoji="1" lang="ja-JP" altLang="en-US" dirty="0"/>
          </a:p>
        </p:txBody>
      </p:sp>
    </p:spTree>
    <p:extLst>
      <p:ext uri="{BB962C8B-B14F-4D97-AF65-F5344CB8AC3E}">
        <p14:creationId xmlns:p14="http://schemas.microsoft.com/office/powerpoint/2010/main" val="577345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コピーを覚えよう</a:t>
            </a:r>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15</a:t>
            </a:fld>
            <a:endParaRPr kumimoji="1" lang="ja-JP" altLang="en-US" dirty="0"/>
          </a:p>
        </p:txBody>
      </p:sp>
      <p:pic>
        <p:nvPicPr>
          <p:cNvPr id="5" name="図 4"/>
          <p:cNvPicPr>
            <a:picLocks noChangeAspect="1"/>
          </p:cNvPicPr>
          <p:nvPr/>
        </p:nvPicPr>
        <p:blipFill>
          <a:blip r:embed="rId2"/>
          <a:stretch>
            <a:fillRect/>
          </a:stretch>
        </p:blipFill>
        <p:spPr>
          <a:xfrm>
            <a:off x="838200" y="1690688"/>
            <a:ext cx="1968364" cy="3384884"/>
          </a:xfrm>
          <a:prstGeom prst="rect">
            <a:avLst/>
          </a:prstGeom>
        </p:spPr>
      </p:pic>
      <p:pic>
        <p:nvPicPr>
          <p:cNvPr id="6" name="図 5"/>
          <p:cNvPicPr>
            <a:picLocks noChangeAspect="1"/>
          </p:cNvPicPr>
          <p:nvPr/>
        </p:nvPicPr>
        <p:blipFill>
          <a:blip r:embed="rId3"/>
          <a:stretch>
            <a:fillRect/>
          </a:stretch>
        </p:blipFill>
        <p:spPr>
          <a:xfrm>
            <a:off x="3545870" y="1690688"/>
            <a:ext cx="1970990" cy="3384884"/>
          </a:xfrm>
          <a:prstGeom prst="rect">
            <a:avLst/>
          </a:prstGeom>
        </p:spPr>
      </p:pic>
      <p:pic>
        <p:nvPicPr>
          <p:cNvPr id="7" name="図 6"/>
          <p:cNvPicPr>
            <a:picLocks noChangeAspect="1"/>
          </p:cNvPicPr>
          <p:nvPr/>
        </p:nvPicPr>
        <p:blipFill>
          <a:blip r:embed="rId4"/>
          <a:stretch>
            <a:fillRect/>
          </a:stretch>
        </p:blipFill>
        <p:spPr>
          <a:xfrm>
            <a:off x="6256166" y="1690688"/>
            <a:ext cx="1945255" cy="3384884"/>
          </a:xfrm>
          <a:prstGeom prst="rect">
            <a:avLst/>
          </a:prstGeom>
        </p:spPr>
      </p:pic>
      <p:pic>
        <p:nvPicPr>
          <p:cNvPr id="8" name="図 7"/>
          <p:cNvPicPr>
            <a:picLocks noChangeAspect="1"/>
          </p:cNvPicPr>
          <p:nvPr/>
        </p:nvPicPr>
        <p:blipFill>
          <a:blip r:embed="rId4"/>
          <a:stretch>
            <a:fillRect/>
          </a:stretch>
        </p:blipFill>
        <p:spPr>
          <a:xfrm>
            <a:off x="8940727" y="1690688"/>
            <a:ext cx="1945255" cy="3384884"/>
          </a:xfrm>
          <a:prstGeom prst="rect">
            <a:avLst/>
          </a:prstGeom>
        </p:spPr>
      </p:pic>
      <p:sp>
        <p:nvSpPr>
          <p:cNvPr id="9" name="テキスト ボックス 8"/>
          <p:cNvSpPr txBox="1"/>
          <p:nvPr/>
        </p:nvSpPr>
        <p:spPr>
          <a:xfrm>
            <a:off x="838200" y="5191920"/>
            <a:ext cx="1975510" cy="584775"/>
          </a:xfrm>
          <a:prstGeom prst="rect">
            <a:avLst/>
          </a:prstGeom>
          <a:noFill/>
        </p:spPr>
        <p:txBody>
          <a:bodyPr wrap="square" rtlCol="0">
            <a:spAutoFit/>
          </a:bodyPr>
          <a:lstStyle/>
          <a:p>
            <a:r>
              <a:rPr kumimoji="1" lang="ja-JP" altLang="en-US" sz="1600" dirty="0"/>
              <a:t>コピーしたい文章を開きます。</a:t>
            </a:r>
            <a:endParaRPr kumimoji="1" lang="en-US" altLang="ja-JP" sz="1600" dirty="0"/>
          </a:p>
        </p:txBody>
      </p:sp>
      <p:sp>
        <p:nvSpPr>
          <p:cNvPr id="10" name="テキスト ボックス 9"/>
          <p:cNvSpPr txBox="1"/>
          <p:nvPr/>
        </p:nvSpPr>
        <p:spPr>
          <a:xfrm>
            <a:off x="3545870" y="5191920"/>
            <a:ext cx="1975510" cy="830997"/>
          </a:xfrm>
          <a:prstGeom prst="rect">
            <a:avLst/>
          </a:prstGeom>
          <a:noFill/>
        </p:spPr>
        <p:txBody>
          <a:bodyPr wrap="square" rtlCol="0">
            <a:spAutoFit/>
          </a:bodyPr>
          <a:lstStyle/>
          <a:p>
            <a:r>
              <a:rPr kumimoji="1" lang="ja-JP" altLang="en-US" sz="1600" dirty="0"/>
              <a:t>コピーしたい部分をロングタップします。</a:t>
            </a:r>
            <a:endParaRPr kumimoji="1" lang="en-US" altLang="ja-JP" sz="1600" dirty="0"/>
          </a:p>
        </p:txBody>
      </p:sp>
      <p:sp>
        <p:nvSpPr>
          <p:cNvPr id="11" name="テキスト ボックス 10"/>
          <p:cNvSpPr txBox="1"/>
          <p:nvPr/>
        </p:nvSpPr>
        <p:spPr>
          <a:xfrm>
            <a:off x="6253540" y="5191920"/>
            <a:ext cx="1975510" cy="1077218"/>
          </a:xfrm>
          <a:prstGeom prst="rect">
            <a:avLst/>
          </a:prstGeom>
          <a:noFill/>
        </p:spPr>
        <p:txBody>
          <a:bodyPr wrap="square" rtlCol="0">
            <a:spAutoFit/>
          </a:bodyPr>
          <a:lstStyle/>
          <a:p>
            <a:r>
              <a:rPr kumimoji="1" lang="ja-JP" altLang="en-US" sz="1600" dirty="0"/>
              <a:t>先頭と終わりのマークを調整して必要文章を選択します。</a:t>
            </a:r>
            <a:endParaRPr kumimoji="1" lang="en-US" altLang="ja-JP" sz="1600" dirty="0"/>
          </a:p>
        </p:txBody>
      </p:sp>
      <p:sp>
        <p:nvSpPr>
          <p:cNvPr id="12" name="テキスト ボックス 11"/>
          <p:cNvSpPr txBox="1"/>
          <p:nvPr/>
        </p:nvSpPr>
        <p:spPr>
          <a:xfrm>
            <a:off x="8961210" y="5191920"/>
            <a:ext cx="1975510" cy="1077218"/>
          </a:xfrm>
          <a:prstGeom prst="rect">
            <a:avLst/>
          </a:prstGeom>
          <a:noFill/>
        </p:spPr>
        <p:txBody>
          <a:bodyPr wrap="square" rtlCol="0">
            <a:spAutoFit/>
          </a:bodyPr>
          <a:lstStyle/>
          <a:p>
            <a:r>
              <a:rPr kumimoji="1" lang="ja-JP" altLang="en-US" sz="1600" dirty="0"/>
              <a:t>四角が重なっているマークをタップします。これでコピーができました。</a:t>
            </a:r>
            <a:endParaRPr kumimoji="1" lang="en-US" altLang="ja-JP" sz="1600" dirty="0"/>
          </a:p>
        </p:txBody>
      </p:sp>
      <p:sp>
        <p:nvSpPr>
          <p:cNvPr id="13" name="楕円 12"/>
          <p:cNvSpPr/>
          <p:nvPr/>
        </p:nvSpPr>
        <p:spPr>
          <a:xfrm>
            <a:off x="3545870" y="2081493"/>
            <a:ext cx="384446" cy="3570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p:nvPr/>
        </p:nvSpPr>
        <p:spPr>
          <a:xfrm>
            <a:off x="6096000" y="2185766"/>
            <a:ext cx="320842" cy="3570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7228793" y="3321912"/>
            <a:ext cx="294954" cy="3570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9785689" y="1807036"/>
            <a:ext cx="368964" cy="3570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49686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コピーを覚えよう</a:t>
            </a:r>
            <a:endParaRPr kumimoji="1" lang="ja-JP" altLang="en-US" dirty="0"/>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16</a:t>
            </a:fld>
            <a:endParaRPr kumimoji="1" lang="ja-JP" altLang="en-US" dirty="0"/>
          </a:p>
        </p:txBody>
      </p:sp>
      <p:pic>
        <p:nvPicPr>
          <p:cNvPr id="5" name="図 4"/>
          <p:cNvPicPr>
            <a:picLocks noChangeAspect="1"/>
          </p:cNvPicPr>
          <p:nvPr/>
        </p:nvPicPr>
        <p:blipFill>
          <a:blip r:embed="rId2"/>
          <a:stretch>
            <a:fillRect/>
          </a:stretch>
        </p:blipFill>
        <p:spPr>
          <a:xfrm>
            <a:off x="838200" y="1690688"/>
            <a:ext cx="1968364" cy="3384884"/>
          </a:xfrm>
          <a:prstGeom prst="rect">
            <a:avLst/>
          </a:prstGeom>
        </p:spPr>
      </p:pic>
      <p:pic>
        <p:nvPicPr>
          <p:cNvPr id="7" name="図 6"/>
          <p:cNvPicPr>
            <a:picLocks noChangeAspect="1"/>
          </p:cNvPicPr>
          <p:nvPr/>
        </p:nvPicPr>
        <p:blipFill>
          <a:blip r:embed="rId3"/>
          <a:stretch>
            <a:fillRect/>
          </a:stretch>
        </p:blipFill>
        <p:spPr>
          <a:xfrm>
            <a:off x="3655623" y="1690689"/>
            <a:ext cx="1961334" cy="3384883"/>
          </a:xfrm>
          <a:prstGeom prst="rect">
            <a:avLst/>
          </a:prstGeom>
        </p:spPr>
      </p:pic>
      <p:pic>
        <p:nvPicPr>
          <p:cNvPr id="8" name="図 7"/>
          <p:cNvPicPr>
            <a:picLocks noChangeAspect="1"/>
          </p:cNvPicPr>
          <p:nvPr/>
        </p:nvPicPr>
        <p:blipFill>
          <a:blip r:embed="rId4"/>
          <a:stretch>
            <a:fillRect/>
          </a:stretch>
        </p:blipFill>
        <p:spPr>
          <a:xfrm>
            <a:off x="6466016" y="1690688"/>
            <a:ext cx="1954305" cy="3384884"/>
          </a:xfrm>
          <a:prstGeom prst="rect">
            <a:avLst/>
          </a:prstGeom>
        </p:spPr>
      </p:pic>
      <p:pic>
        <p:nvPicPr>
          <p:cNvPr id="9" name="図 8"/>
          <p:cNvPicPr>
            <a:picLocks noChangeAspect="1"/>
          </p:cNvPicPr>
          <p:nvPr/>
        </p:nvPicPr>
        <p:blipFill>
          <a:blip r:embed="rId5"/>
          <a:stretch>
            <a:fillRect/>
          </a:stretch>
        </p:blipFill>
        <p:spPr>
          <a:xfrm>
            <a:off x="9269381" y="1690689"/>
            <a:ext cx="1956722" cy="3384884"/>
          </a:xfrm>
          <a:prstGeom prst="rect">
            <a:avLst/>
          </a:prstGeom>
        </p:spPr>
      </p:pic>
      <p:sp>
        <p:nvSpPr>
          <p:cNvPr id="10" name="テキスト ボックス 9"/>
          <p:cNvSpPr txBox="1"/>
          <p:nvPr/>
        </p:nvSpPr>
        <p:spPr>
          <a:xfrm>
            <a:off x="838200" y="5191920"/>
            <a:ext cx="1975510" cy="338554"/>
          </a:xfrm>
          <a:prstGeom prst="rect">
            <a:avLst/>
          </a:prstGeom>
          <a:noFill/>
        </p:spPr>
        <p:txBody>
          <a:bodyPr wrap="square" rtlCol="0">
            <a:spAutoFit/>
          </a:bodyPr>
          <a:lstStyle/>
          <a:p>
            <a:r>
              <a:rPr kumimoji="1" lang="ja-JP" altLang="en-US" sz="1600" dirty="0"/>
              <a:t>文章を閉じます。</a:t>
            </a:r>
            <a:endParaRPr kumimoji="1" lang="en-US" altLang="ja-JP" sz="1600" dirty="0"/>
          </a:p>
        </p:txBody>
      </p:sp>
      <p:sp>
        <p:nvSpPr>
          <p:cNvPr id="11" name="テキスト ボックス 10"/>
          <p:cNvSpPr txBox="1"/>
          <p:nvPr/>
        </p:nvSpPr>
        <p:spPr>
          <a:xfrm>
            <a:off x="3655623" y="5191920"/>
            <a:ext cx="1975510" cy="1569660"/>
          </a:xfrm>
          <a:prstGeom prst="rect">
            <a:avLst/>
          </a:prstGeom>
          <a:noFill/>
        </p:spPr>
        <p:txBody>
          <a:bodyPr wrap="square" rtlCol="0">
            <a:spAutoFit/>
          </a:bodyPr>
          <a:lstStyle/>
          <a:p>
            <a:r>
              <a:rPr kumimoji="1" lang="ja-JP" altLang="en-US" sz="1600" dirty="0"/>
              <a:t>貼りつけるものを開きます。ここではメモ帳を選びましたが、</a:t>
            </a:r>
            <a:r>
              <a:rPr kumimoji="1" lang="en-US" altLang="ja-JP" sz="1600" dirty="0"/>
              <a:t>Office</a:t>
            </a:r>
            <a:r>
              <a:rPr kumimoji="1" lang="ja-JP" altLang="en-US" sz="1600" dirty="0"/>
              <a:t>スーツや何でも構いません</a:t>
            </a:r>
            <a:endParaRPr kumimoji="1" lang="en-US" altLang="ja-JP" sz="1600" dirty="0"/>
          </a:p>
        </p:txBody>
      </p:sp>
      <p:sp>
        <p:nvSpPr>
          <p:cNvPr id="12" name="テキスト ボックス 11"/>
          <p:cNvSpPr txBox="1"/>
          <p:nvPr/>
        </p:nvSpPr>
        <p:spPr>
          <a:xfrm>
            <a:off x="6296526" y="5191920"/>
            <a:ext cx="2314074" cy="1569660"/>
          </a:xfrm>
          <a:prstGeom prst="rect">
            <a:avLst/>
          </a:prstGeom>
          <a:noFill/>
        </p:spPr>
        <p:txBody>
          <a:bodyPr wrap="square" rtlCol="0">
            <a:spAutoFit/>
          </a:bodyPr>
          <a:lstStyle/>
          <a:p>
            <a:r>
              <a:rPr kumimoji="1" lang="ja-JP" altLang="en-US" sz="1600" dirty="0"/>
              <a:t>貼り付けたい場所をロングタップすると、「貼り付け　履歴から」と表示されますので、貼り付けをタップします</a:t>
            </a:r>
            <a:endParaRPr kumimoji="1" lang="en-US" altLang="ja-JP" sz="1600" dirty="0"/>
          </a:p>
        </p:txBody>
      </p:sp>
      <p:sp>
        <p:nvSpPr>
          <p:cNvPr id="13" name="テキスト ボックス 12"/>
          <p:cNvSpPr txBox="1"/>
          <p:nvPr/>
        </p:nvSpPr>
        <p:spPr>
          <a:xfrm>
            <a:off x="9276409" y="5191920"/>
            <a:ext cx="1975510" cy="584775"/>
          </a:xfrm>
          <a:prstGeom prst="rect">
            <a:avLst/>
          </a:prstGeom>
          <a:noFill/>
        </p:spPr>
        <p:txBody>
          <a:bodyPr wrap="square" rtlCol="0">
            <a:spAutoFit/>
          </a:bodyPr>
          <a:lstStyle/>
          <a:p>
            <a:r>
              <a:rPr kumimoji="1" lang="ja-JP" altLang="en-US" sz="1600" dirty="0"/>
              <a:t>選んだ文章が貼り付けられました。</a:t>
            </a:r>
            <a:endParaRPr kumimoji="1" lang="en-US" altLang="ja-JP" sz="1600" dirty="0"/>
          </a:p>
        </p:txBody>
      </p:sp>
      <p:sp>
        <p:nvSpPr>
          <p:cNvPr id="14" name="楕円 13"/>
          <p:cNvSpPr/>
          <p:nvPr/>
        </p:nvSpPr>
        <p:spPr>
          <a:xfrm>
            <a:off x="1615890" y="4834868"/>
            <a:ext cx="405415" cy="3570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6458988" y="2173705"/>
            <a:ext cx="415054" cy="29692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6466016" y="1860883"/>
            <a:ext cx="591517" cy="25507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9023053" y="1935322"/>
            <a:ext cx="2449378" cy="144956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65122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325563"/>
          </a:xfrm>
        </p:spPr>
        <p:txBody>
          <a:bodyPr/>
          <a:lstStyle/>
          <a:p>
            <a:r>
              <a:rPr kumimoji="1" lang="ja-JP" altLang="en-US" dirty="0"/>
              <a:t>各種設定</a:t>
            </a:r>
            <a:r>
              <a:rPr kumimoji="1" lang="en-US" altLang="ja-JP" dirty="0"/>
              <a:t>		</a:t>
            </a:r>
            <a:r>
              <a:rPr kumimoji="1" lang="ja-JP" altLang="en-US" sz="3200" dirty="0"/>
              <a:t>マークでできること</a:t>
            </a:r>
            <a:r>
              <a:rPr lang="en-US" altLang="ja-JP" sz="3200" dirty="0"/>
              <a:t>(Ver5.1.1)</a:t>
            </a:r>
            <a:endParaRPr kumimoji="1" lang="ja-JP" altLang="en-US" sz="3200" dirty="0"/>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17</a:t>
            </a:fld>
            <a:endParaRPr kumimoji="1" lang="ja-JP" altLang="en-US" dirty="0"/>
          </a:p>
        </p:txBody>
      </p:sp>
      <p:pic>
        <p:nvPicPr>
          <p:cNvPr id="5" name="図 4"/>
          <p:cNvPicPr>
            <a:picLocks noChangeAspect="1"/>
          </p:cNvPicPr>
          <p:nvPr/>
        </p:nvPicPr>
        <p:blipFill>
          <a:blip r:embed="rId2"/>
          <a:stretch>
            <a:fillRect/>
          </a:stretch>
        </p:blipFill>
        <p:spPr>
          <a:xfrm>
            <a:off x="3862024" y="750294"/>
            <a:ext cx="628995" cy="555224"/>
          </a:xfrm>
          <a:prstGeom prst="rect">
            <a:avLst/>
          </a:prstGeom>
        </p:spPr>
      </p:pic>
      <p:pic>
        <p:nvPicPr>
          <p:cNvPr id="6" name="図 5"/>
          <p:cNvPicPr>
            <a:picLocks noChangeAspect="1"/>
          </p:cNvPicPr>
          <p:nvPr/>
        </p:nvPicPr>
        <p:blipFill>
          <a:blip r:embed="rId2"/>
          <a:stretch>
            <a:fillRect/>
          </a:stretch>
        </p:blipFill>
        <p:spPr>
          <a:xfrm>
            <a:off x="696036" y="3500438"/>
            <a:ext cx="628995" cy="555224"/>
          </a:xfrm>
          <a:prstGeom prst="rect">
            <a:avLst/>
          </a:prstGeom>
        </p:spPr>
      </p:pic>
      <p:sp>
        <p:nvSpPr>
          <p:cNvPr id="15" name="テキスト ボックス 14"/>
          <p:cNvSpPr txBox="1"/>
          <p:nvPr/>
        </p:nvSpPr>
        <p:spPr>
          <a:xfrm>
            <a:off x="2145700" y="1757409"/>
            <a:ext cx="1225015" cy="369332"/>
          </a:xfrm>
          <a:prstGeom prst="rect">
            <a:avLst/>
          </a:prstGeom>
          <a:noFill/>
          <a:ln>
            <a:solidFill>
              <a:schemeClr val="tx1"/>
            </a:solidFill>
          </a:ln>
        </p:spPr>
        <p:txBody>
          <a:bodyPr wrap="none" rtlCol="0">
            <a:spAutoFit/>
          </a:bodyPr>
          <a:lstStyle/>
          <a:p>
            <a:r>
              <a:rPr kumimoji="1" lang="en-US" altLang="ja-JP" dirty="0"/>
              <a:t>Wi-Fi</a:t>
            </a:r>
            <a:r>
              <a:rPr kumimoji="1" lang="ja-JP" altLang="en-US" dirty="0"/>
              <a:t>設定</a:t>
            </a:r>
          </a:p>
        </p:txBody>
      </p:sp>
      <p:sp>
        <p:nvSpPr>
          <p:cNvPr id="16" name="テキスト ボックス 15"/>
          <p:cNvSpPr txBox="1"/>
          <p:nvPr/>
        </p:nvSpPr>
        <p:spPr>
          <a:xfrm>
            <a:off x="2145700" y="2280529"/>
            <a:ext cx="1223412" cy="369332"/>
          </a:xfrm>
          <a:prstGeom prst="rect">
            <a:avLst/>
          </a:prstGeom>
          <a:noFill/>
          <a:ln>
            <a:solidFill>
              <a:schemeClr val="tx1"/>
            </a:solidFill>
          </a:ln>
        </p:spPr>
        <p:txBody>
          <a:bodyPr wrap="none" rtlCol="0">
            <a:spAutoFit/>
          </a:bodyPr>
          <a:lstStyle/>
          <a:p>
            <a:r>
              <a:rPr kumimoji="1" lang="en-US" altLang="ja-JP" dirty="0"/>
              <a:t>Bluetooth</a:t>
            </a:r>
            <a:endParaRPr kumimoji="1" lang="ja-JP" altLang="en-US" dirty="0"/>
          </a:p>
        </p:txBody>
      </p:sp>
      <p:sp>
        <p:nvSpPr>
          <p:cNvPr id="19" name="テキスト ボックス 18"/>
          <p:cNvSpPr txBox="1"/>
          <p:nvPr/>
        </p:nvSpPr>
        <p:spPr>
          <a:xfrm>
            <a:off x="2145700" y="2811202"/>
            <a:ext cx="1569660" cy="369332"/>
          </a:xfrm>
          <a:prstGeom prst="rect">
            <a:avLst/>
          </a:prstGeom>
          <a:noFill/>
          <a:ln>
            <a:solidFill>
              <a:schemeClr val="tx1"/>
            </a:solidFill>
          </a:ln>
        </p:spPr>
        <p:txBody>
          <a:bodyPr wrap="none" rtlCol="0">
            <a:spAutoFit/>
          </a:bodyPr>
          <a:lstStyle/>
          <a:p>
            <a:r>
              <a:rPr kumimoji="1" lang="ja-JP" altLang="en-US" dirty="0"/>
              <a:t>データ使用量</a:t>
            </a:r>
          </a:p>
        </p:txBody>
      </p:sp>
      <p:sp>
        <p:nvSpPr>
          <p:cNvPr id="20" name="テキスト ボックス 19"/>
          <p:cNvSpPr txBox="1"/>
          <p:nvPr/>
        </p:nvSpPr>
        <p:spPr>
          <a:xfrm>
            <a:off x="2145700" y="4389428"/>
            <a:ext cx="1338828" cy="369332"/>
          </a:xfrm>
          <a:prstGeom prst="rect">
            <a:avLst/>
          </a:prstGeom>
          <a:noFill/>
          <a:ln>
            <a:solidFill>
              <a:schemeClr val="tx1"/>
            </a:solidFill>
          </a:ln>
        </p:spPr>
        <p:txBody>
          <a:bodyPr wrap="none" rtlCol="0">
            <a:spAutoFit/>
          </a:bodyPr>
          <a:lstStyle/>
          <a:p>
            <a:r>
              <a:rPr kumimoji="1" lang="ja-JP" altLang="en-US" dirty="0"/>
              <a:t>ストレージ</a:t>
            </a:r>
          </a:p>
        </p:txBody>
      </p:sp>
      <p:sp>
        <p:nvSpPr>
          <p:cNvPr id="21" name="テキスト ボックス 20"/>
          <p:cNvSpPr txBox="1"/>
          <p:nvPr/>
        </p:nvSpPr>
        <p:spPr>
          <a:xfrm>
            <a:off x="2145700" y="5440729"/>
            <a:ext cx="877163" cy="369332"/>
          </a:xfrm>
          <a:prstGeom prst="rect">
            <a:avLst/>
          </a:prstGeom>
          <a:noFill/>
          <a:ln>
            <a:solidFill>
              <a:schemeClr val="tx1"/>
            </a:solidFill>
          </a:ln>
        </p:spPr>
        <p:txBody>
          <a:bodyPr wrap="none" rtlCol="0">
            <a:spAutoFit/>
          </a:bodyPr>
          <a:lstStyle/>
          <a:p>
            <a:r>
              <a:rPr kumimoji="1" lang="ja-JP" altLang="en-US" dirty="0"/>
              <a:t>アプリ</a:t>
            </a:r>
          </a:p>
        </p:txBody>
      </p:sp>
      <p:sp>
        <p:nvSpPr>
          <p:cNvPr id="22" name="テキスト ボックス 21"/>
          <p:cNvSpPr txBox="1"/>
          <p:nvPr/>
        </p:nvSpPr>
        <p:spPr>
          <a:xfrm>
            <a:off x="2145700" y="4893699"/>
            <a:ext cx="646331" cy="369332"/>
          </a:xfrm>
          <a:prstGeom prst="rect">
            <a:avLst/>
          </a:prstGeom>
          <a:noFill/>
          <a:ln>
            <a:solidFill>
              <a:schemeClr val="tx1"/>
            </a:solidFill>
          </a:ln>
        </p:spPr>
        <p:txBody>
          <a:bodyPr wrap="none" rtlCol="0">
            <a:spAutoFit/>
          </a:bodyPr>
          <a:lstStyle/>
          <a:p>
            <a:r>
              <a:rPr kumimoji="1" lang="ja-JP" altLang="en-US" dirty="0"/>
              <a:t>電池</a:t>
            </a:r>
          </a:p>
        </p:txBody>
      </p:sp>
      <p:sp>
        <p:nvSpPr>
          <p:cNvPr id="3" name="正方形/長方形 2"/>
          <p:cNvSpPr/>
          <p:nvPr/>
        </p:nvSpPr>
        <p:spPr>
          <a:xfrm>
            <a:off x="4313404" y="1757409"/>
            <a:ext cx="7040396" cy="369332"/>
          </a:xfrm>
          <a:prstGeom prst="rect">
            <a:avLst/>
          </a:prstGeom>
        </p:spPr>
        <p:txBody>
          <a:bodyPr wrap="square">
            <a:spAutoFit/>
          </a:bodyPr>
          <a:lstStyle/>
          <a:p>
            <a:r>
              <a:rPr lang="en-US" altLang="ja-JP" dirty="0"/>
              <a:t>Wi-Fi</a:t>
            </a:r>
            <a:r>
              <a:rPr lang="ja-JP" altLang="en-US" dirty="0"/>
              <a:t>機能を</a:t>
            </a:r>
            <a:r>
              <a:rPr lang="en-US" altLang="ja-JP" dirty="0"/>
              <a:t>ON/OFF</a:t>
            </a:r>
            <a:r>
              <a:rPr lang="ja-JP" altLang="en-US"/>
              <a:t>したり、新たに接続</a:t>
            </a:r>
            <a:r>
              <a:rPr lang="ja-JP" altLang="en-US" dirty="0"/>
              <a:t>するときに使います</a:t>
            </a:r>
          </a:p>
        </p:txBody>
      </p:sp>
      <p:sp>
        <p:nvSpPr>
          <p:cNvPr id="25" name="正方形/長方形 24"/>
          <p:cNvSpPr/>
          <p:nvPr/>
        </p:nvSpPr>
        <p:spPr>
          <a:xfrm>
            <a:off x="4313404" y="2142029"/>
            <a:ext cx="7040396" cy="646331"/>
          </a:xfrm>
          <a:prstGeom prst="rect">
            <a:avLst/>
          </a:prstGeom>
        </p:spPr>
        <p:txBody>
          <a:bodyPr wrap="square">
            <a:spAutoFit/>
          </a:bodyPr>
          <a:lstStyle/>
          <a:p>
            <a:r>
              <a:rPr lang="en-US" altLang="ja-JP" dirty="0"/>
              <a:t>Bluetooth</a:t>
            </a:r>
            <a:r>
              <a:rPr lang="ja-JP" altLang="en-US" dirty="0"/>
              <a:t>を</a:t>
            </a:r>
            <a:r>
              <a:rPr lang="en-US" altLang="ja-JP" dirty="0"/>
              <a:t>ON/OFF</a:t>
            </a:r>
            <a:r>
              <a:rPr lang="ja-JP" altLang="en-US" dirty="0"/>
              <a:t>したり、接続するときに使います</a:t>
            </a:r>
            <a:r>
              <a:rPr lang="en-US" altLang="ja-JP" dirty="0"/>
              <a:t>(</a:t>
            </a:r>
            <a:r>
              <a:rPr lang="ja-JP" altLang="en-US" dirty="0"/>
              <a:t>車載電話などにも使います</a:t>
            </a:r>
            <a:r>
              <a:rPr lang="en-US" altLang="ja-JP" dirty="0"/>
              <a:t>)</a:t>
            </a:r>
            <a:endParaRPr lang="ja-JP" altLang="en-US" dirty="0"/>
          </a:p>
        </p:txBody>
      </p:sp>
      <p:sp>
        <p:nvSpPr>
          <p:cNvPr id="28" name="正方形/長方形 27"/>
          <p:cNvSpPr/>
          <p:nvPr/>
        </p:nvSpPr>
        <p:spPr>
          <a:xfrm>
            <a:off x="4313403" y="2808086"/>
            <a:ext cx="7040396" cy="369332"/>
          </a:xfrm>
          <a:prstGeom prst="rect">
            <a:avLst/>
          </a:prstGeom>
        </p:spPr>
        <p:txBody>
          <a:bodyPr wrap="square">
            <a:spAutoFit/>
          </a:bodyPr>
          <a:lstStyle/>
          <a:p>
            <a:r>
              <a:rPr lang="ja-JP" altLang="en-US" dirty="0"/>
              <a:t>モバイル通信や</a:t>
            </a:r>
            <a:r>
              <a:rPr lang="en-US" altLang="ja-JP" dirty="0"/>
              <a:t>Wi-Fi</a:t>
            </a:r>
            <a:r>
              <a:rPr lang="ja-JP" altLang="en-US" dirty="0"/>
              <a:t>通信の量を確認できます</a:t>
            </a:r>
          </a:p>
        </p:txBody>
      </p:sp>
      <p:sp>
        <p:nvSpPr>
          <p:cNvPr id="29" name="正方形/長方形 28"/>
          <p:cNvSpPr/>
          <p:nvPr/>
        </p:nvSpPr>
        <p:spPr>
          <a:xfrm>
            <a:off x="4313404" y="4389428"/>
            <a:ext cx="7040396" cy="369332"/>
          </a:xfrm>
          <a:prstGeom prst="rect">
            <a:avLst/>
          </a:prstGeom>
        </p:spPr>
        <p:txBody>
          <a:bodyPr wrap="square">
            <a:spAutoFit/>
          </a:bodyPr>
          <a:lstStyle/>
          <a:p>
            <a:r>
              <a:rPr lang="ja-JP" altLang="en-US" dirty="0"/>
              <a:t>内蔵メモリーの使用状況が確認できます</a:t>
            </a:r>
          </a:p>
        </p:txBody>
      </p:sp>
      <p:sp>
        <p:nvSpPr>
          <p:cNvPr id="30" name="正方形/長方形 29"/>
          <p:cNvSpPr/>
          <p:nvPr/>
        </p:nvSpPr>
        <p:spPr>
          <a:xfrm>
            <a:off x="4310979" y="5393488"/>
            <a:ext cx="7040396" cy="369332"/>
          </a:xfrm>
          <a:prstGeom prst="rect">
            <a:avLst/>
          </a:prstGeom>
        </p:spPr>
        <p:txBody>
          <a:bodyPr wrap="square">
            <a:spAutoFit/>
          </a:bodyPr>
          <a:lstStyle/>
          <a:p>
            <a:r>
              <a:rPr lang="ja-JP" altLang="en-US" dirty="0"/>
              <a:t>アプリケーションをアンインストールするときに使います</a:t>
            </a:r>
          </a:p>
        </p:txBody>
      </p:sp>
      <p:sp>
        <p:nvSpPr>
          <p:cNvPr id="31" name="正方形/長方形 30"/>
          <p:cNvSpPr/>
          <p:nvPr/>
        </p:nvSpPr>
        <p:spPr>
          <a:xfrm>
            <a:off x="4313404" y="4893699"/>
            <a:ext cx="7040396" cy="369332"/>
          </a:xfrm>
          <a:prstGeom prst="rect">
            <a:avLst/>
          </a:prstGeom>
        </p:spPr>
        <p:txBody>
          <a:bodyPr wrap="square">
            <a:spAutoFit/>
          </a:bodyPr>
          <a:lstStyle/>
          <a:p>
            <a:r>
              <a:rPr lang="ja-JP" altLang="en-US" dirty="0"/>
              <a:t>電池の使用状況や残量、何に電池を使っているか表示します</a:t>
            </a:r>
          </a:p>
        </p:txBody>
      </p:sp>
      <p:sp>
        <p:nvSpPr>
          <p:cNvPr id="24" name="テキスト ボックス 23"/>
          <p:cNvSpPr txBox="1"/>
          <p:nvPr/>
        </p:nvSpPr>
        <p:spPr>
          <a:xfrm>
            <a:off x="2145700" y="3343394"/>
            <a:ext cx="1569660" cy="369332"/>
          </a:xfrm>
          <a:prstGeom prst="rect">
            <a:avLst/>
          </a:prstGeom>
          <a:noFill/>
          <a:ln>
            <a:solidFill>
              <a:schemeClr val="tx1"/>
            </a:solidFill>
          </a:ln>
        </p:spPr>
        <p:txBody>
          <a:bodyPr wrap="none" rtlCol="0">
            <a:spAutoFit/>
          </a:bodyPr>
          <a:lstStyle/>
          <a:p>
            <a:r>
              <a:rPr kumimoji="1" lang="ja-JP" altLang="en-US" dirty="0"/>
              <a:t>ディスプレイ</a:t>
            </a:r>
          </a:p>
        </p:txBody>
      </p:sp>
      <p:sp>
        <p:nvSpPr>
          <p:cNvPr id="26" name="テキスト ボックス 25"/>
          <p:cNvSpPr txBox="1"/>
          <p:nvPr/>
        </p:nvSpPr>
        <p:spPr>
          <a:xfrm>
            <a:off x="4315827" y="3184944"/>
            <a:ext cx="7037972" cy="646331"/>
          </a:xfrm>
          <a:prstGeom prst="rect">
            <a:avLst/>
          </a:prstGeom>
          <a:noFill/>
          <a:ln>
            <a:noFill/>
          </a:ln>
        </p:spPr>
        <p:txBody>
          <a:bodyPr wrap="square" rtlCol="0">
            <a:spAutoFit/>
          </a:bodyPr>
          <a:lstStyle/>
          <a:p>
            <a:r>
              <a:rPr kumimoji="1" lang="ja-JP" altLang="en-US" dirty="0"/>
              <a:t>壁紙や明るさ、文字フォントの設定や端末が回転した時の動作を設定できます</a:t>
            </a:r>
          </a:p>
        </p:txBody>
      </p:sp>
      <p:sp>
        <p:nvSpPr>
          <p:cNvPr id="33" name="テキスト ボックス 32"/>
          <p:cNvSpPr txBox="1"/>
          <p:nvPr/>
        </p:nvSpPr>
        <p:spPr>
          <a:xfrm>
            <a:off x="2145700" y="3866944"/>
            <a:ext cx="1107996" cy="369332"/>
          </a:xfrm>
          <a:prstGeom prst="rect">
            <a:avLst/>
          </a:prstGeom>
          <a:noFill/>
          <a:ln>
            <a:solidFill>
              <a:schemeClr val="tx1"/>
            </a:solidFill>
          </a:ln>
        </p:spPr>
        <p:txBody>
          <a:bodyPr wrap="none" rtlCol="0">
            <a:spAutoFit/>
          </a:bodyPr>
          <a:lstStyle/>
          <a:p>
            <a:r>
              <a:rPr kumimoji="1" lang="ja-JP" altLang="en-US" dirty="0"/>
              <a:t>音と通知</a:t>
            </a:r>
          </a:p>
        </p:txBody>
      </p:sp>
      <p:sp>
        <p:nvSpPr>
          <p:cNvPr id="34" name="テキスト ボックス 33"/>
          <p:cNvSpPr txBox="1"/>
          <p:nvPr/>
        </p:nvSpPr>
        <p:spPr>
          <a:xfrm>
            <a:off x="4313403" y="3858763"/>
            <a:ext cx="7037972" cy="369332"/>
          </a:xfrm>
          <a:prstGeom prst="rect">
            <a:avLst/>
          </a:prstGeom>
          <a:noFill/>
          <a:ln>
            <a:noFill/>
          </a:ln>
        </p:spPr>
        <p:txBody>
          <a:bodyPr wrap="square" rtlCol="0">
            <a:spAutoFit/>
          </a:bodyPr>
          <a:lstStyle/>
          <a:p>
            <a:r>
              <a:rPr kumimoji="1" lang="ja-JP" altLang="en-US" dirty="0"/>
              <a:t>音量や通知音などの設定ができます</a:t>
            </a:r>
          </a:p>
        </p:txBody>
      </p:sp>
      <p:sp>
        <p:nvSpPr>
          <p:cNvPr id="35" name="テキスト ボックス 34"/>
          <p:cNvSpPr txBox="1"/>
          <p:nvPr/>
        </p:nvSpPr>
        <p:spPr>
          <a:xfrm>
            <a:off x="2145700" y="5970770"/>
            <a:ext cx="1107996" cy="369332"/>
          </a:xfrm>
          <a:prstGeom prst="rect">
            <a:avLst/>
          </a:prstGeom>
          <a:noFill/>
          <a:ln>
            <a:solidFill>
              <a:schemeClr val="tx1"/>
            </a:solidFill>
          </a:ln>
        </p:spPr>
        <p:txBody>
          <a:bodyPr wrap="none" rtlCol="0">
            <a:spAutoFit/>
          </a:bodyPr>
          <a:lstStyle/>
          <a:p>
            <a:r>
              <a:rPr kumimoji="1" lang="ja-JP" altLang="en-US" dirty="0"/>
              <a:t>ユーザ</a:t>
            </a:r>
            <a:r>
              <a:rPr lang="ja-JP" altLang="en-US" dirty="0"/>
              <a:t>ー</a:t>
            </a:r>
            <a:endParaRPr kumimoji="1" lang="ja-JP" altLang="en-US" dirty="0"/>
          </a:p>
        </p:txBody>
      </p:sp>
      <p:sp>
        <p:nvSpPr>
          <p:cNvPr id="36" name="テキスト ボックス 35"/>
          <p:cNvSpPr txBox="1"/>
          <p:nvPr/>
        </p:nvSpPr>
        <p:spPr>
          <a:xfrm>
            <a:off x="4313403" y="5970770"/>
            <a:ext cx="7037972" cy="369332"/>
          </a:xfrm>
          <a:prstGeom prst="rect">
            <a:avLst/>
          </a:prstGeom>
          <a:noFill/>
          <a:ln>
            <a:noFill/>
          </a:ln>
        </p:spPr>
        <p:txBody>
          <a:bodyPr wrap="square" rtlCol="0">
            <a:spAutoFit/>
          </a:bodyPr>
          <a:lstStyle/>
          <a:p>
            <a:r>
              <a:rPr kumimoji="1" lang="ja-JP" altLang="en-US" dirty="0"/>
              <a:t>端末の所有者やアカウントの追加などができます</a:t>
            </a:r>
          </a:p>
        </p:txBody>
      </p:sp>
    </p:spTree>
    <p:extLst>
      <p:ext uri="{BB962C8B-B14F-4D97-AF65-F5344CB8AC3E}">
        <p14:creationId xmlns:p14="http://schemas.microsoft.com/office/powerpoint/2010/main" val="2276942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325563"/>
          </a:xfrm>
        </p:spPr>
        <p:txBody>
          <a:bodyPr/>
          <a:lstStyle/>
          <a:p>
            <a:r>
              <a:rPr kumimoji="1" lang="ja-JP" altLang="en-US" dirty="0"/>
              <a:t>各種設定</a:t>
            </a:r>
            <a:r>
              <a:rPr kumimoji="1" lang="en-US" altLang="ja-JP" dirty="0"/>
              <a:t>		</a:t>
            </a:r>
            <a:r>
              <a:rPr kumimoji="1" lang="ja-JP" altLang="en-US" sz="3200" dirty="0"/>
              <a:t>マークでできること</a:t>
            </a:r>
            <a:r>
              <a:rPr kumimoji="1" lang="en-US" altLang="ja-JP" sz="3200" dirty="0"/>
              <a:t>(Ver5.1.1)</a:t>
            </a:r>
            <a:endParaRPr kumimoji="1" lang="ja-JP" altLang="en-US" sz="3200" dirty="0"/>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18</a:t>
            </a:fld>
            <a:endParaRPr kumimoji="1" lang="ja-JP" altLang="en-US" dirty="0"/>
          </a:p>
        </p:txBody>
      </p:sp>
      <p:pic>
        <p:nvPicPr>
          <p:cNvPr id="5" name="図 4"/>
          <p:cNvPicPr>
            <a:picLocks noChangeAspect="1"/>
          </p:cNvPicPr>
          <p:nvPr/>
        </p:nvPicPr>
        <p:blipFill>
          <a:blip r:embed="rId2"/>
          <a:stretch>
            <a:fillRect/>
          </a:stretch>
        </p:blipFill>
        <p:spPr>
          <a:xfrm>
            <a:off x="3862024" y="750294"/>
            <a:ext cx="628995" cy="555224"/>
          </a:xfrm>
          <a:prstGeom prst="rect">
            <a:avLst/>
          </a:prstGeom>
        </p:spPr>
      </p:pic>
      <p:pic>
        <p:nvPicPr>
          <p:cNvPr id="6" name="図 5"/>
          <p:cNvPicPr>
            <a:picLocks noChangeAspect="1"/>
          </p:cNvPicPr>
          <p:nvPr/>
        </p:nvPicPr>
        <p:blipFill>
          <a:blip r:embed="rId2"/>
          <a:stretch>
            <a:fillRect/>
          </a:stretch>
        </p:blipFill>
        <p:spPr>
          <a:xfrm>
            <a:off x="696036" y="3500438"/>
            <a:ext cx="628995" cy="555224"/>
          </a:xfrm>
          <a:prstGeom prst="rect">
            <a:avLst/>
          </a:prstGeom>
        </p:spPr>
      </p:pic>
      <p:sp>
        <p:nvSpPr>
          <p:cNvPr id="7" name="テキスト ボックス 6"/>
          <p:cNvSpPr txBox="1"/>
          <p:nvPr/>
        </p:nvSpPr>
        <p:spPr>
          <a:xfrm>
            <a:off x="1964107" y="1878193"/>
            <a:ext cx="1107996" cy="369332"/>
          </a:xfrm>
          <a:prstGeom prst="rect">
            <a:avLst/>
          </a:prstGeom>
          <a:noFill/>
          <a:ln>
            <a:solidFill>
              <a:schemeClr val="tx1"/>
            </a:solidFill>
          </a:ln>
        </p:spPr>
        <p:txBody>
          <a:bodyPr wrap="none" rtlCol="0">
            <a:spAutoFit/>
          </a:bodyPr>
          <a:lstStyle/>
          <a:p>
            <a:r>
              <a:rPr kumimoji="1" lang="ja-JP" altLang="en-US" dirty="0"/>
              <a:t>位置情報</a:t>
            </a:r>
          </a:p>
        </p:txBody>
      </p:sp>
      <p:sp>
        <p:nvSpPr>
          <p:cNvPr id="10" name="テキスト ボックス 9"/>
          <p:cNvSpPr txBox="1"/>
          <p:nvPr/>
        </p:nvSpPr>
        <p:spPr>
          <a:xfrm>
            <a:off x="1964107" y="3486950"/>
            <a:ext cx="1338828" cy="369332"/>
          </a:xfrm>
          <a:prstGeom prst="rect">
            <a:avLst/>
          </a:prstGeom>
          <a:noFill/>
          <a:ln>
            <a:solidFill>
              <a:schemeClr val="tx1"/>
            </a:solidFill>
          </a:ln>
        </p:spPr>
        <p:txBody>
          <a:bodyPr wrap="none" rtlCol="0">
            <a:spAutoFit/>
          </a:bodyPr>
          <a:lstStyle/>
          <a:p>
            <a:r>
              <a:rPr kumimoji="1" lang="ja-JP" altLang="en-US" dirty="0"/>
              <a:t>言語と入力</a:t>
            </a:r>
          </a:p>
        </p:txBody>
      </p:sp>
      <p:sp>
        <p:nvSpPr>
          <p:cNvPr id="11" name="テキスト ボックス 10"/>
          <p:cNvSpPr txBox="1"/>
          <p:nvPr/>
        </p:nvSpPr>
        <p:spPr>
          <a:xfrm>
            <a:off x="1964106" y="3886870"/>
            <a:ext cx="1800493" cy="646331"/>
          </a:xfrm>
          <a:prstGeom prst="rect">
            <a:avLst/>
          </a:prstGeom>
          <a:noFill/>
          <a:ln>
            <a:solidFill>
              <a:schemeClr val="tx1"/>
            </a:solidFill>
          </a:ln>
        </p:spPr>
        <p:txBody>
          <a:bodyPr wrap="none" rtlCol="0">
            <a:spAutoFit/>
          </a:bodyPr>
          <a:lstStyle/>
          <a:p>
            <a:r>
              <a:rPr kumimoji="1" lang="ja-JP" altLang="en-US" dirty="0"/>
              <a:t>バックアップと</a:t>
            </a:r>
            <a:endParaRPr kumimoji="1" lang="en-US" altLang="ja-JP" dirty="0"/>
          </a:p>
          <a:p>
            <a:r>
              <a:rPr kumimoji="1" lang="ja-JP" altLang="en-US" dirty="0"/>
              <a:t>リセット</a:t>
            </a:r>
          </a:p>
        </p:txBody>
      </p:sp>
      <p:sp>
        <p:nvSpPr>
          <p:cNvPr id="12" name="テキスト ボックス 11"/>
          <p:cNvSpPr txBox="1"/>
          <p:nvPr/>
        </p:nvSpPr>
        <p:spPr>
          <a:xfrm>
            <a:off x="1964107" y="4554517"/>
            <a:ext cx="1338828" cy="369332"/>
          </a:xfrm>
          <a:prstGeom prst="rect">
            <a:avLst/>
          </a:prstGeom>
          <a:noFill/>
          <a:ln>
            <a:solidFill>
              <a:schemeClr val="tx1"/>
            </a:solidFill>
          </a:ln>
        </p:spPr>
        <p:txBody>
          <a:bodyPr wrap="none" rtlCol="0">
            <a:spAutoFit/>
          </a:bodyPr>
          <a:lstStyle/>
          <a:p>
            <a:r>
              <a:rPr kumimoji="1" lang="ja-JP" altLang="en-US" dirty="0"/>
              <a:t>日付と時刻</a:t>
            </a:r>
          </a:p>
        </p:txBody>
      </p:sp>
      <p:sp>
        <p:nvSpPr>
          <p:cNvPr id="13" name="テキスト ボックス 12"/>
          <p:cNvSpPr txBox="1"/>
          <p:nvPr/>
        </p:nvSpPr>
        <p:spPr>
          <a:xfrm>
            <a:off x="1964107" y="5095203"/>
            <a:ext cx="1569660" cy="369332"/>
          </a:xfrm>
          <a:prstGeom prst="rect">
            <a:avLst/>
          </a:prstGeom>
          <a:noFill/>
          <a:ln>
            <a:solidFill>
              <a:schemeClr val="tx1"/>
            </a:solidFill>
          </a:ln>
        </p:spPr>
        <p:txBody>
          <a:bodyPr wrap="none" rtlCol="0">
            <a:spAutoFit/>
          </a:bodyPr>
          <a:lstStyle/>
          <a:p>
            <a:r>
              <a:rPr kumimoji="1" lang="ja-JP" altLang="en-US" dirty="0"/>
              <a:t>ユーザー補助</a:t>
            </a:r>
          </a:p>
        </p:txBody>
      </p:sp>
      <p:sp>
        <p:nvSpPr>
          <p:cNvPr id="24" name="テキスト ボックス 23"/>
          <p:cNvSpPr txBox="1"/>
          <p:nvPr/>
        </p:nvSpPr>
        <p:spPr>
          <a:xfrm>
            <a:off x="4315828" y="1878193"/>
            <a:ext cx="7037972" cy="369332"/>
          </a:xfrm>
          <a:prstGeom prst="rect">
            <a:avLst/>
          </a:prstGeom>
          <a:noFill/>
          <a:ln>
            <a:noFill/>
          </a:ln>
        </p:spPr>
        <p:txBody>
          <a:bodyPr wrap="square" rtlCol="0">
            <a:spAutoFit/>
          </a:bodyPr>
          <a:lstStyle/>
          <a:p>
            <a:r>
              <a:rPr kumimoji="1" lang="ja-JP" altLang="en-US" dirty="0"/>
              <a:t>位置情報の</a:t>
            </a:r>
            <a:r>
              <a:rPr kumimoji="1" lang="en-US" altLang="ja-JP" dirty="0"/>
              <a:t>ON/OFF</a:t>
            </a:r>
            <a:r>
              <a:rPr kumimoji="1" lang="ja-JP" altLang="en-US" dirty="0"/>
              <a:t>や情報精度を設定できます</a:t>
            </a:r>
          </a:p>
        </p:txBody>
      </p:sp>
      <p:sp>
        <p:nvSpPr>
          <p:cNvPr id="27" name="テキスト ボックス 26"/>
          <p:cNvSpPr txBox="1"/>
          <p:nvPr/>
        </p:nvSpPr>
        <p:spPr>
          <a:xfrm>
            <a:off x="4315828" y="3500438"/>
            <a:ext cx="7037972" cy="369332"/>
          </a:xfrm>
          <a:prstGeom prst="rect">
            <a:avLst/>
          </a:prstGeom>
          <a:noFill/>
          <a:ln>
            <a:noFill/>
          </a:ln>
        </p:spPr>
        <p:txBody>
          <a:bodyPr wrap="square" rtlCol="0">
            <a:spAutoFit/>
          </a:bodyPr>
          <a:lstStyle/>
          <a:p>
            <a:r>
              <a:rPr kumimoji="1" lang="ja-JP" altLang="en-US" dirty="0"/>
              <a:t>使用する言語や使用するキーボードの種類などを設定します</a:t>
            </a:r>
          </a:p>
        </p:txBody>
      </p:sp>
      <p:sp>
        <p:nvSpPr>
          <p:cNvPr id="28" name="テキスト ボックス 27"/>
          <p:cNvSpPr txBox="1"/>
          <p:nvPr/>
        </p:nvSpPr>
        <p:spPr>
          <a:xfrm>
            <a:off x="4315828" y="3891586"/>
            <a:ext cx="7305439" cy="646331"/>
          </a:xfrm>
          <a:prstGeom prst="rect">
            <a:avLst/>
          </a:prstGeom>
          <a:noFill/>
          <a:ln>
            <a:noFill/>
          </a:ln>
        </p:spPr>
        <p:txBody>
          <a:bodyPr wrap="square" rtlCol="0">
            <a:spAutoFit/>
          </a:bodyPr>
          <a:lstStyle/>
          <a:p>
            <a:r>
              <a:rPr kumimoji="1" lang="ja-JP" altLang="en-US" dirty="0"/>
              <a:t>アプリのデータ、</a:t>
            </a:r>
            <a:r>
              <a:rPr kumimoji="1" lang="en-US" altLang="ja-JP" dirty="0"/>
              <a:t>Wi-Fi</a:t>
            </a:r>
            <a:r>
              <a:rPr kumimoji="1" lang="ja-JP" altLang="en-US" dirty="0"/>
              <a:t>パスワードなどを</a:t>
            </a:r>
            <a:r>
              <a:rPr kumimoji="1" lang="en-US" altLang="ja-JP" dirty="0"/>
              <a:t>Google</a:t>
            </a:r>
            <a:r>
              <a:rPr kumimoji="1" lang="ja-JP" altLang="en-US" dirty="0"/>
              <a:t>サーバーに保存します</a:t>
            </a:r>
          </a:p>
        </p:txBody>
      </p:sp>
      <p:sp>
        <p:nvSpPr>
          <p:cNvPr id="29" name="テキスト ボックス 28"/>
          <p:cNvSpPr txBox="1"/>
          <p:nvPr/>
        </p:nvSpPr>
        <p:spPr>
          <a:xfrm>
            <a:off x="4315828" y="4416017"/>
            <a:ext cx="7037972" cy="646331"/>
          </a:xfrm>
          <a:prstGeom prst="rect">
            <a:avLst/>
          </a:prstGeom>
          <a:noFill/>
          <a:ln>
            <a:noFill/>
          </a:ln>
        </p:spPr>
        <p:txBody>
          <a:bodyPr wrap="square" rtlCol="0">
            <a:spAutoFit/>
          </a:bodyPr>
          <a:lstStyle/>
          <a:p>
            <a:r>
              <a:rPr kumimoji="1" lang="ja-JP" altLang="en-US" dirty="0"/>
              <a:t>ネットワークからの時間を使ったり、タイムゾーンなどを設定します</a:t>
            </a:r>
          </a:p>
        </p:txBody>
      </p:sp>
      <p:sp>
        <p:nvSpPr>
          <p:cNvPr id="30" name="テキスト ボックス 29"/>
          <p:cNvSpPr txBox="1"/>
          <p:nvPr/>
        </p:nvSpPr>
        <p:spPr>
          <a:xfrm>
            <a:off x="4315828" y="5095203"/>
            <a:ext cx="7037972" cy="369332"/>
          </a:xfrm>
          <a:prstGeom prst="rect">
            <a:avLst/>
          </a:prstGeom>
          <a:noFill/>
          <a:ln>
            <a:noFill/>
          </a:ln>
        </p:spPr>
        <p:txBody>
          <a:bodyPr wrap="square" rtlCol="0">
            <a:spAutoFit/>
          </a:bodyPr>
          <a:lstStyle/>
          <a:p>
            <a:r>
              <a:rPr kumimoji="1" lang="ja-JP" altLang="en-US" dirty="0"/>
              <a:t>端末を使う上での機能を設定します。</a:t>
            </a:r>
          </a:p>
        </p:txBody>
      </p:sp>
      <p:sp>
        <p:nvSpPr>
          <p:cNvPr id="22" name="テキスト ボックス 21"/>
          <p:cNvSpPr txBox="1"/>
          <p:nvPr/>
        </p:nvSpPr>
        <p:spPr>
          <a:xfrm>
            <a:off x="1964107" y="2393668"/>
            <a:ext cx="1569660" cy="369332"/>
          </a:xfrm>
          <a:prstGeom prst="rect">
            <a:avLst/>
          </a:prstGeom>
          <a:noFill/>
          <a:ln>
            <a:solidFill>
              <a:schemeClr val="tx1"/>
            </a:solidFill>
          </a:ln>
        </p:spPr>
        <p:txBody>
          <a:bodyPr wrap="none" rtlCol="0">
            <a:spAutoFit/>
          </a:bodyPr>
          <a:lstStyle/>
          <a:p>
            <a:r>
              <a:rPr kumimoji="1" lang="ja-JP" altLang="en-US" dirty="0"/>
              <a:t>セキュリティ</a:t>
            </a:r>
          </a:p>
        </p:txBody>
      </p:sp>
      <p:sp>
        <p:nvSpPr>
          <p:cNvPr id="23" name="正方形/長方形 22"/>
          <p:cNvSpPr/>
          <p:nvPr/>
        </p:nvSpPr>
        <p:spPr>
          <a:xfrm>
            <a:off x="4315828" y="2393668"/>
            <a:ext cx="7305439" cy="369332"/>
          </a:xfrm>
          <a:prstGeom prst="rect">
            <a:avLst/>
          </a:prstGeom>
        </p:spPr>
        <p:txBody>
          <a:bodyPr wrap="square">
            <a:spAutoFit/>
          </a:bodyPr>
          <a:lstStyle/>
          <a:p>
            <a:r>
              <a:rPr lang="ja-JP" altLang="en-US" dirty="0"/>
              <a:t>画面のロック解除方法などを設定します</a:t>
            </a:r>
          </a:p>
        </p:txBody>
      </p:sp>
      <p:sp>
        <p:nvSpPr>
          <p:cNvPr id="32" name="テキスト ボックス 31"/>
          <p:cNvSpPr txBox="1"/>
          <p:nvPr/>
        </p:nvSpPr>
        <p:spPr>
          <a:xfrm>
            <a:off x="1964106" y="2946264"/>
            <a:ext cx="1338828" cy="369332"/>
          </a:xfrm>
          <a:prstGeom prst="rect">
            <a:avLst/>
          </a:prstGeom>
          <a:noFill/>
          <a:ln>
            <a:solidFill>
              <a:schemeClr val="tx1"/>
            </a:solidFill>
          </a:ln>
        </p:spPr>
        <p:txBody>
          <a:bodyPr wrap="none" rtlCol="0">
            <a:spAutoFit/>
          </a:bodyPr>
          <a:lstStyle/>
          <a:p>
            <a:r>
              <a:rPr kumimoji="1" lang="ja-JP" altLang="en-US" dirty="0"/>
              <a:t>アカウント</a:t>
            </a:r>
          </a:p>
        </p:txBody>
      </p:sp>
      <p:sp>
        <p:nvSpPr>
          <p:cNvPr id="33" name="正方形/長方形 32"/>
          <p:cNvSpPr/>
          <p:nvPr/>
        </p:nvSpPr>
        <p:spPr>
          <a:xfrm>
            <a:off x="4315828" y="2946264"/>
            <a:ext cx="7040396" cy="369332"/>
          </a:xfrm>
          <a:prstGeom prst="rect">
            <a:avLst/>
          </a:prstGeom>
        </p:spPr>
        <p:txBody>
          <a:bodyPr wrap="square">
            <a:spAutoFit/>
          </a:bodyPr>
          <a:lstStyle/>
          <a:p>
            <a:r>
              <a:rPr lang="ja-JP" altLang="en-US" dirty="0"/>
              <a:t>アカウントの設定や追加ができます</a:t>
            </a:r>
          </a:p>
        </p:txBody>
      </p:sp>
      <p:sp>
        <p:nvSpPr>
          <p:cNvPr id="34" name="テキスト ボックス 33"/>
          <p:cNvSpPr txBox="1"/>
          <p:nvPr/>
        </p:nvSpPr>
        <p:spPr>
          <a:xfrm>
            <a:off x="1964106" y="5624350"/>
            <a:ext cx="646331" cy="369332"/>
          </a:xfrm>
          <a:prstGeom prst="rect">
            <a:avLst/>
          </a:prstGeom>
          <a:noFill/>
          <a:ln>
            <a:solidFill>
              <a:schemeClr val="tx1"/>
            </a:solidFill>
          </a:ln>
        </p:spPr>
        <p:txBody>
          <a:bodyPr wrap="none" rtlCol="0">
            <a:spAutoFit/>
          </a:bodyPr>
          <a:lstStyle/>
          <a:p>
            <a:r>
              <a:rPr kumimoji="1" lang="ja-JP" altLang="en-US" dirty="0"/>
              <a:t>印刷</a:t>
            </a:r>
          </a:p>
        </p:txBody>
      </p:sp>
      <p:sp>
        <p:nvSpPr>
          <p:cNvPr id="35" name="テキスト ボックス 34"/>
          <p:cNvSpPr txBox="1"/>
          <p:nvPr/>
        </p:nvSpPr>
        <p:spPr>
          <a:xfrm>
            <a:off x="4315827" y="5624350"/>
            <a:ext cx="7037972" cy="369332"/>
          </a:xfrm>
          <a:prstGeom prst="rect">
            <a:avLst/>
          </a:prstGeom>
          <a:noFill/>
          <a:ln>
            <a:noFill/>
          </a:ln>
        </p:spPr>
        <p:txBody>
          <a:bodyPr wrap="square" rtlCol="0">
            <a:spAutoFit/>
          </a:bodyPr>
          <a:lstStyle/>
          <a:p>
            <a:r>
              <a:rPr kumimoji="1" lang="ja-JP" altLang="en-US" dirty="0"/>
              <a:t>プリンターの追加などに使います</a:t>
            </a:r>
          </a:p>
        </p:txBody>
      </p:sp>
      <p:sp>
        <p:nvSpPr>
          <p:cNvPr id="36" name="テキスト ボックス 35"/>
          <p:cNvSpPr txBox="1"/>
          <p:nvPr/>
        </p:nvSpPr>
        <p:spPr>
          <a:xfrm>
            <a:off x="1964107" y="6027531"/>
            <a:ext cx="1338828" cy="646331"/>
          </a:xfrm>
          <a:prstGeom prst="rect">
            <a:avLst/>
          </a:prstGeom>
          <a:noFill/>
          <a:ln>
            <a:solidFill>
              <a:schemeClr val="tx1"/>
            </a:solidFill>
          </a:ln>
        </p:spPr>
        <p:txBody>
          <a:bodyPr wrap="none" rtlCol="0">
            <a:spAutoFit/>
          </a:bodyPr>
          <a:lstStyle/>
          <a:p>
            <a:r>
              <a:rPr kumimoji="1" lang="ja-JP" altLang="en-US" dirty="0"/>
              <a:t>開発者向け</a:t>
            </a:r>
            <a:endParaRPr kumimoji="1" lang="en-US" altLang="ja-JP" dirty="0"/>
          </a:p>
          <a:p>
            <a:r>
              <a:rPr kumimoji="1" lang="ja-JP" altLang="en-US" dirty="0"/>
              <a:t>オプション</a:t>
            </a:r>
          </a:p>
        </p:txBody>
      </p:sp>
      <p:sp>
        <p:nvSpPr>
          <p:cNvPr id="37" name="テキスト ボックス 36"/>
          <p:cNvSpPr txBox="1"/>
          <p:nvPr/>
        </p:nvSpPr>
        <p:spPr>
          <a:xfrm>
            <a:off x="4315828" y="6011489"/>
            <a:ext cx="7037972" cy="646331"/>
          </a:xfrm>
          <a:prstGeom prst="rect">
            <a:avLst/>
          </a:prstGeom>
          <a:noFill/>
          <a:ln>
            <a:noFill/>
          </a:ln>
        </p:spPr>
        <p:txBody>
          <a:bodyPr wrap="square" rtlCol="0">
            <a:spAutoFit/>
          </a:bodyPr>
          <a:lstStyle/>
          <a:p>
            <a:r>
              <a:rPr kumimoji="1" lang="ja-JP" altLang="en-US" dirty="0"/>
              <a:t>開発者がデバッグなどを行うためのモードで、通常は表示されません</a:t>
            </a:r>
          </a:p>
        </p:txBody>
      </p:sp>
    </p:spTree>
    <p:extLst>
      <p:ext uri="{BB962C8B-B14F-4D97-AF65-F5344CB8AC3E}">
        <p14:creationId xmlns:p14="http://schemas.microsoft.com/office/powerpoint/2010/main" val="4237548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スマホの基本ソフト</a:t>
            </a:r>
            <a:r>
              <a:rPr kumimoji="1" lang="en-US" altLang="ja-JP" dirty="0"/>
              <a:t>(OS)</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400" dirty="0"/>
              <a:t>スマホには</a:t>
            </a:r>
            <a:r>
              <a:rPr kumimoji="1" lang="en-US" altLang="ja-JP" sz="2400" dirty="0"/>
              <a:t>3</a:t>
            </a:r>
            <a:r>
              <a:rPr kumimoji="1" lang="ja-JP" altLang="en-US" sz="2400" dirty="0"/>
              <a:t>種類の基本ソフトがあります。</a:t>
            </a:r>
            <a:endParaRPr kumimoji="1" lang="en-US" altLang="ja-JP" sz="2400" dirty="0"/>
          </a:p>
          <a:p>
            <a:pPr lvl="1">
              <a:buFont typeface="Wingdings" panose="05000000000000000000" pitchFamily="2" charset="2"/>
              <a:buChar char="Ø"/>
            </a:pPr>
            <a:r>
              <a:rPr lang="en-US" altLang="ja-JP" sz="2000" dirty="0"/>
              <a:t>Apple</a:t>
            </a:r>
            <a:r>
              <a:rPr lang="ja-JP" altLang="en-US" sz="2000" dirty="0"/>
              <a:t>社が開発した</a:t>
            </a:r>
            <a:r>
              <a:rPr lang="en-US" altLang="ja-JP" sz="2000" dirty="0"/>
              <a:t>iOS</a:t>
            </a:r>
          </a:p>
          <a:p>
            <a:pPr lvl="1">
              <a:buFont typeface="Wingdings" panose="05000000000000000000" pitchFamily="2" charset="2"/>
              <a:buChar char="Ø"/>
            </a:pPr>
            <a:r>
              <a:rPr kumimoji="1" lang="en-US" altLang="ja-JP" sz="2000" dirty="0"/>
              <a:t>Google</a:t>
            </a:r>
            <a:r>
              <a:rPr kumimoji="1" lang="ja-JP" altLang="en-US" sz="2000" dirty="0"/>
              <a:t>社が開発した</a:t>
            </a:r>
            <a:r>
              <a:rPr kumimoji="1" lang="en-US" altLang="ja-JP" sz="2000" dirty="0"/>
              <a:t>Android</a:t>
            </a:r>
            <a:r>
              <a:rPr lang="ja-JP" altLang="en-US" sz="2000" dirty="0"/>
              <a:t> </a:t>
            </a:r>
            <a:r>
              <a:rPr kumimoji="1" lang="en-US" altLang="ja-JP" sz="2000" dirty="0"/>
              <a:t>OS</a:t>
            </a:r>
            <a:endParaRPr lang="en-US" altLang="ja-JP" sz="2000" dirty="0"/>
          </a:p>
          <a:p>
            <a:pPr lvl="1">
              <a:buFont typeface="Wingdings" panose="05000000000000000000" pitchFamily="2" charset="2"/>
              <a:buChar char="Ø"/>
            </a:pPr>
            <a:r>
              <a:rPr lang="en-US" altLang="ja-JP" sz="2000" dirty="0"/>
              <a:t>Microsoft</a:t>
            </a:r>
            <a:r>
              <a:rPr lang="ja-JP" altLang="en-US" sz="2000" dirty="0"/>
              <a:t>社が開発した</a:t>
            </a:r>
            <a:r>
              <a:rPr lang="en-US" altLang="ja-JP" sz="2000" dirty="0"/>
              <a:t>Windows</a:t>
            </a:r>
            <a:r>
              <a:rPr lang="ja-JP" altLang="en-US" sz="2000" dirty="0"/>
              <a:t> </a:t>
            </a:r>
            <a:r>
              <a:rPr lang="en-US" altLang="ja-JP" sz="2000" dirty="0"/>
              <a:t>OS</a:t>
            </a:r>
          </a:p>
          <a:p>
            <a:pPr marL="0" indent="0">
              <a:buNone/>
            </a:pPr>
            <a:endParaRPr kumimoji="1" lang="en-US" altLang="ja-JP" dirty="0"/>
          </a:p>
          <a:p>
            <a:r>
              <a:rPr lang="ja-JP" altLang="en-US" sz="2400" dirty="0"/>
              <a:t>表示などに多少の違いはありますが、操作を行う動作は同じです。</a:t>
            </a:r>
            <a:endParaRPr lang="en-US" altLang="ja-JP" sz="2400" dirty="0"/>
          </a:p>
          <a:p>
            <a:pPr marL="0" indent="0">
              <a:buNone/>
            </a:pPr>
            <a:endParaRPr kumimoji="1" lang="en-US" altLang="ja-JP" sz="2400" dirty="0"/>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2</a:t>
            </a:fld>
            <a:endParaRPr kumimoji="1" lang="ja-JP" altLang="en-US"/>
          </a:p>
        </p:txBody>
      </p:sp>
      <p:sp>
        <p:nvSpPr>
          <p:cNvPr id="5" name="テキスト ボックス 4"/>
          <p:cNvSpPr txBox="1"/>
          <p:nvPr/>
        </p:nvSpPr>
        <p:spPr>
          <a:xfrm>
            <a:off x="11093016" y="6352143"/>
            <a:ext cx="641784" cy="369332"/>
          </a:xfrm>
          <a:prstGeom prst="rect">
            <a:avLst/>
          </a:prstGeom>
          <a:solidFill>
            <a:schemeClr val="bg1">
              <a:lumMod val="75000"/>
            </a:schemeClr>
          </a:solidFill>
        </p:spPr>
        <p:txBody>
          <a:bodyPr wrap="square" rtlCol="0">
            <a:spAutoFit/>
          </a:bodyPr>
          <a:lstStyle/>
          <a:p>
            <a:r>
              <a:rPr kumimoji="1" lang="en-US" altLang="ja-JP" dirty="0"/>
              <a:t>17</a:t>
            </a:r>
            <a:endParaRPr kumimoji="1" lang="ja-JP" altLang="en-US" dirty="0"/>
          </a:p>
        </p:txBody>
      </p:sp>
    </p:spTree>
    <p:extLst>
      <p:ext uri="{BB962C8B-B14F-4D97-AF65-F5344CB8AC3E}">
        <p14:creationId xmlns:p14="http://schemas.microsoft.com/office/powerpoint/2010/main" val="1516382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購入後最初に行うこと</a:t>
            </a:r>
          </a:p>
        </p:txBody>
      </p:sp>
      <p:sp>
        <p:nvSpPr>
          <p:cNvPr id="3" name="コンテンツ プレースホルダー 2"/>
          <p:cNvSpPr>
            <a:spLocks noGrp="1"/>
          </p:cNvSpPr>
          <p:nvPr>
            <p:ph idx="1"/>
          </p:nvPr>
        </p:nvSpPr>
        <p:spPr/>
        <p:txBody>
          <a:bodyPr>
            <a:normAutofit lnSpcReduction="10000"/>
          </a:bodyPr>
          <a:lstStyle/>
          <a:p>
            <a:r>
              <a:rPr kumimoji="1" lang="ja-JP" altLang="en-US" sz="2400" dirty="0"/>
              <a:t>使用の前に充電をしましょう。</a:t>
            </a:r>
            <a:endParaRPr kumimoji="1" lang="en-US" altLang="ja-JP" sz="2400" dirty="0"/>
          </a:p>
          <a:p>
            <a:r>
              <a:rPr lang="ja-JP" altLang="en-US" sz="2400" dirty="0"/>
              <a:t>電源ボタンを</a:t>
            </a:r>
            <a:r>
              <a:rPr lang="en-US" altLang="ja-JP" sz="2400" dirty="0"/>
              <a:t>5</a:t>
            </a:r>
            <a:r>
              <a:rPr lang="ja-JP" altLang="en-US" sz="2400" dirty="0"/>
              <a:t>秒以上長押しすると電源が入り、しばらくすると画面が切り替わります。</a:t>
            </a:r>
            <a:endParaRPr kumimoji="1" lang="en-US" altLang="ja-JP" sz="2400" dirty="0"/>
          </a:p>
          <a:p>
            <a:r>
              <a:rPr kumimoji="1" lang="ja-JP" altLang="en-US" sz="2400" dirty="0"/>
              <a:t>初めて電源を入れたときには、初期設定で</a:t>
            </a:r>
            <a:r>
              <a:rPr kumimoji="1" lang="en-US" altLang="ja-JP" sz="2400" dirty="0"/>
              <a:t>Apple</a:t>
            </a:r>
            <a:r>
              <a:rPr kumimoji="1" lang="ja-JP" altLang="en-US" sz="2400" dirty="0"/>
              <a:t> </a:t>
            </a:r>
            <a:r>
              <a:rPr kumimoji="1" lang="en-US" altLang="ja-JP" sz="2400" dirty="0"/>
              <a:t>ID</a:t>
            </a:r>
            <a:r>
              <a:rPr kumimoji="1" lang="ja-JP" altLang="en-US" sz="2400" dirty="0" err="1"/>
              <a:t>、</a:t>
            </a:r>
            <a:r>
              <a:rPr kumimoji="1" lang="en-US" altLang="ja-JP" sz="2400" dirty="0"/>
              <a:t>Google</a:t>
            </a:r>
            <a:r>
              <a:rPr kumimoji="1" lang="ja-JP" altLang="en-US" sz="2400" dirty="0"/>
              <a:t> </a:t>
            </a:r>
            <a:r>
              <a:rPr kumimoji="1" lang="en-US" altLang="ja-JP" sz="2400" dirty="0"/>
              <a:t>Account</a:t>
            </a:r>
            <a:r>
              <a:rPr kumimoji="1" lang="ja-JP" altLang="en-US" sz="2400" dirty="0" err="1"/>
              <a:t>、</a:t>
            </a:r>
            <a:r>
              <a:rPr kumimoji="1" lang="ja-JP" altLang="en-US" sz="2400" dirty="0"/>
              <a:t>を作成する必要があります。</a:t>
            </a:r>
            <a:r>
              <a:rPr lang="ja-JP" altLang="en-US" sz="2400" dirty="0"/>
              <a:t>ここでは文字入力が必要になりますので、まだ文字入力のできない人は購入時に設定してもらうことをお勧めします。</a:t>
            </a:r>
            <a:endParaRPr kumimoji="1" lang="en-US" altLang="ja-JP" sz="2400" dirty="0"/>
          </a:p>
          <a:p>
            <a:r>
              <a:rPr lang="ja-JP" altLang="en-US" sz="2400" dirty="0"/>
              <a:t>電気店で初期設定してもらった場合、</a:t>
            </a:r>
            <a:r>
              <a:rPr lang="en-US" altLang="ja-JP" sz="2400" dirty="0"/>
              <a:t> Apple</a:t>
            </a:r>
            <a:r>
              <a:rPr lang="ja-JP" altLang="en-US" sz="2400" dirty="0"/>
              <a:t> </a:t>
            </a:r>
            <a:r>
              <a:rPr lang="en-US" altLang="ja-JP" sz="2400" dirty="0"/>
              <a:t>ID</a:t>
            </a:r>
            <a:r>
              <a:rPr lang="ja-JP" altLang="en-US" sz="2400" dirty="0"/>
              <a:t>や、</a:t>
            </a:r>
            <a:r>
              <a:rPr lang="en-US" altLang="ja-JP" sz="2400" dirty="0"/>
              <a:t>Google</a:t>
            </a:r>
            <a:r>
              <a:rPr lang="ja-JP" altLang="en-US" sz="2400" dirty="0"/>
              <a:t> </a:t>
            </a:r>
            <a:r>
              <a:rPr lang="en-US" altLang="ja-JP" sz="2400" dirty="0"/>
              <a:t>Account</a:t>
            </a:r>
            <a:r>
              <a:rPr lang="ja-JP" altLang="en-US" sz="2400" dirty="0"/>
              <a:t>が、どうなっているかは控えておきましょう。</a:t>
            </a:r>
            <a:endParaRPr lang="en-US" altLang="ja-JP" sz="2400" dirty="0"/>
          </a:p>
          <a:p>
            <a:r>
              <a:rPr kumimoji="1" lang="ja-JP" altLang="en-US" sz="2400" dirty="0"/>
              <a:t>初期設定が</a:t>
            </a:r>
            <a:r>
              <a:rPr kumimoji="1" lang="en-US" altLang="ja-JP" sz="2400" dirty="0"/>
              <a:t>1</a:t>
            </a:r>
            <a:r>
              <a:rPr kumimoji="1" lang="ja-JP" altLang="en-US" sz="2400" dirty="0"/>
              <a:t>度済んでいるスマホ</a:t>
            </a:r>
            <a:r>
              <a:rPr kumimoji="1" lang="en-US" altLang="ja-JP" sz="2400" dirty="0"/>
              <a:t>/</a:t>
            </a:r>
            <a:r>
              <a:rPr kumimoji="1" lang="ja-JP" altLang="en-US" sz="2400" dirty="0"/>
              <a:t>タブレットは、ロック画面に切り替わります。</a:t>
            </a:r>
            <a:endParaRPr kumimoji="1" lang="en-US" altLang="ja-JP" sz="2400" dirty="0"/>
          </a:p>
          <a:p>
            <a:r>
              <a:rPr lang="ja-JP" altLang="en-US" sz="2400" dirty="0"/>
              <a:t>一定時間操作しないとスリープ</a:t>
            </a:r>
            <a:r>
              <a:rPr lang="en-US" altLang="ja-JP" sz="2400" dirty="0"/>
              <a:t>(</a:t>
            </a:r>
            <a:r>
              <a:rPr lang="ja-JP" altLang="en-US" sz="2400" dirty="0"/>
              <a:t>画面が消える</a:t>
            </a:r>
            <a:r>
              <a:rPr lang="en-US" altLang="ja-JP" sz="2400" dirty="0"/>
              <a:t>)</a:t>
            </a:r>
            <a:r>
              <a:rPr lang="ja-JP" altLang="en-US" sz="2400" dirty="0"/>
              <a:t>と呼ばれる状態に移行します。その場合は電源ボタンを押せば復帰します。</a:t>
            </a:r>
            <a:endParaRPr kumimoji="1" lang="ja-JP" altLang="en-US" sz="2400" dirty="0"/>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3</a:t>
            </a:fld>
            <a:endParaRPr kumimoji="1" lang="ja-JP" altLang="en-US"/>
          </a:p>
        </p:txBody>
      </p:sp>
      <p:sp>
        <p:nvSpPr>
          <p:cNvPr id="5" name="テキスト ボックス 4"/>
          <p:cNvSpPr txBox="1"/>
          <p:nvPr/>
        </p:nvSpPr>
        <p:spPr>
          <a:xfrm>
            <a:off x="11093016" y="6352143"/>
            <a:ext cx="641784" cy="369332"/>
          </a:xfrm>
          <a:prstGeom prst="rect">
            <a:avLst/>
          </a:prstGeom>
          <a:solidFill>
            <a:schemeClr val="bg1">
              <a:lumMod val="75000"/>
            </a:schemeClr>
          </a:solidFill>
        </p:spPr>
        <p:txBody>
          <a:bodyPr wrap="square" rtlCol="0">
            <a:spAutoFit/>
          </a:bodyPr>
          <a:lstStyle/>
          <a:p>
            <a:r>
              <a:rPr kumimoji="1" lang="en-US" altLang="ja-JP" dirty="0"/>
              <a:t>18</a:t>
            </a:r>
            <a:endParaRPr kumimoji="1" lang="ja-JP" altLang="en-US" dirty="0"/>
          </a:p>
        </p:txBody>
      </p:sp>
    </p:spTree>
    <p:extLst>
      <p:ext uri="{BB962C8B-B14F-4D97-AF65-F5344CB8AC3E}">
        <p14:creationId xmlns:p14="http://schemas.microsoft.com/office/powerpoint/2010/main" val="207211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タップしないと何も始まらない</a:t>
            </a:r>
            <a:endParaRPr kumimoji="1" lang="ja-JP" altLang="en-US" dirty="0"/>
          </a:p>
        </p:txBody>
      </p:sp>
      <p:sp>
        <p:nvSpPr>
          <p:cNvPr id="3" name="コンテンツ プレースホルダー 2"/>
          <p:cNvSpPr>
            <a:spLocks noGrp="1"/>
          </p:cNvSpPr>
          <p:nvPr>
            <p:ph idx="1"/>
          </p:nvPr>
        </p:nvSpPr>
        <p:spPr/>
        <p:txBody>
          <a:bodyPr>
            <a:normAutofit/>
          </a:bodyPr>
          <a:lstStyle/>
          <a:p>
            <a:pPr>
              <a:lnSpc>
                <a:spcPct val="100000"/>
              </a:lnSpc>
            </a:pPr>
            <a:r>
              <a:rPr kumimoji="1" lang="ja-JP" altLang="en-US" sz="2000" dirty="0"/>
              <a:t>スマートフォン</a:t>
            </a:r>
            <a:r>
              <a:rPr lang="ja-JP" altLang="en-US" sz="2000" dirty="0"/>
              <a:t>やタブレット</a:t>
            </a:r>
            <a:r>
              <a:rPr kumimoji="1" lang="ja-JP" altLang="en-US" sz="2000" dirty="0"/>
              <a:t>は、プログラム</a:t>
            </a:r>
            <a:r>
              <a:rPr lang="ja-JP" altLang="en-US" sz="2000" dirty="0"/>
              <a:t>を</a:t>
            </a:r>
            <a:r>
              <a:rPr kumimoji="1" lang="ja-JP" altLang="en-US" sz="2000" dirty="0"/>
              <a:t>起動</a:t>
            </a:r>
            <a:r>
              <a:rPr lang="ja-JP" altLang="en-US" sz="2000" dirty="0"/>
              <a:t>する</a:t>
            </a:r>
            <a:r>
              <a:rPr kumimoji="1" lang="ja-JP" altLang="en-US" sz="2000" dirty="0"/>
              <a:t>ときや、文字入力、次の詳細な情報を見たい時、タップという動作しかありません。</a:t>
            </a:r>
            <a:endParaRPr kumimoji="1" lang="en-US" altLang="ja-JP" sz="2000" dirty="0"/>
          </a:p>
          <a:p>
            <a:pPr lvl="1">
              <a:lnSpc>
                <a:spcPct val="100000"/>
              </a:lnSpc>
              <a:buFont typeface="Wingdings" panose="05000000000000000000" pitchFamily="2" charset="2"/>
              <a:buChar char="Ø"/>
            </a:pPr>
            <a:r>
              <a:rPr kumimoji="1" lang="ja-JP" altLang="en-US" sz="2000" dirty="0"/>
              <a:t>プログラムの起動⇒アイコンをタップ</a:t>
            </a:r>
            <a:endParaRPr kumimoji="1" lang="en-US" altLang="ja-JP" sz="2000" dirty="0"/>
          </a:p>
          <a:p>
            <a:pPr lvl="1">
              <a:lnSpc>
                <a:spcPct val="100000"/>
              </a:lnSpc>
              <a:buFont typeface="Wingdings" panose="05000000000000000000" pitchFamily="2" charset="2"/>
              <a:buChar char="Ø"/>
            </a:pPr>
            <a:r>
              <a:rPr lang="ja-JP" altLang="en-US" sz="2000" dirty="0"/>
              <a:t>文字入力⇒箱があれば箱の中をタップ</a:t>
            </a:r>
            <a:endParaRPr lang="en-US" altLang="ja-JP" sz="2000" dirty="0"/>
          </a:p>
          <a:p>
            <a:pPr lvl="1">
              <a:lnSpc>
                <a:spcPct val="100000"/>
              </a:lnSpc>
              <a:buFont typeface="Wingdings" panose="05000000000000000000" pitchFamily="2" charset="2"/>
              <a:buChar char="Ø"/>
            </a:pPr>
            <a:r>
              <a:rPr kumimoji="1" lang="ja-JP" altLang="en-US" sz="2000" dirty="0"/>
              <a:t>次の情報を見る⇒書いてある文字をタップ。画面の中の別のアイコンをタップ</a:t>
            </a:r>
            <a:endParaRPr kumimoji="1" lang="en-US" altLang="ja-JP" sz="2000" dirty="0"/>
          </a:p>
          <a:p>
            <a:pPr>
              <a:lnSpc>
                <a:spcPct val="100000"/>
              </a:lnSpc>
            </a:pPr>
            <a:r>
              <a:rPr lang="ja-JP" altLang="en-US" sz="2000" dirty="0"/>
              <a:t>みたいと思ったところをタップしてください。</a:t>
            </a:r>
            <a:endParaRPr lang="en-US" altLang="ja-JP" sz="2000" dirty="0"/>
          </a:p>
          <a:p>
            <a:pPr>
              <a:lnSpc>
                <a:spcPct val="100000"/>
              </a:lnSpc>
            </a:pPr>
            <a:r>
              <a:rPr lang="ja-JP" altLang="en-US" sz="2000" dirty="0"/>
              <a:t>それで何も起きなければ、そこには次の情報がないということです。</a:t>
            </a:r>
            <a:endParaRPr lang="en-US" altLang="ja-JP" sz="2000" dirty="0"/>
          </a:p>
          <a:p>
            <a:pPr>
              <a:lnSpc>
                <a:spcPct val="100000"/>
              </a:lnSpc>
            </a:pPr>
            <a:r>
              <a:rPr lang="ja-JP" altLang="en-US" sz="2000" dirty="0"/>
              <a:t>さらに、タップして何も起きなければ、スワイプしてみましょう。</a:t>
            </a:r>
            <a:endParaRPr lang="en-US" altLang="ja-JP" sz="2000" dirty="0"/>
          </a:p>
          <a:p>
            <a:pPr>
              <a:lnSpc>
                <a:spcPct val="100000"/>
              </a:lnSpc>
            </a:pPr>
            <a:r>
              <a:rPr kumimoji="1" lang="ja-JP" altLang="en-US" sz="2000" dirty="0"/>
              <a:t>望んだ情報でないときには左三角</a:t>
            </a:r>
            <a:r>
              <a:rPr lang="ja-JP" altLang="en-US" sz="2000" dirty="0"/>
              <a:t>（</a:t>
            </a:r>
            <a:r>
              <a:rPr kumimoji="1" lang="ja-JP" altLang="en-US" sz="2000" dirty="0"/>
              <a:t>◁）で戻ればよいだけです。</a:t>
            </a:r>
            <a:endParaRPr kumimoji="1" lang="en-US" altLang="ja-JP" sz="2000" dirty="0"/>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4</a:t>
            </a:fld>
            <a:endParaRPr kumimoji="1" lang="ja-JP" altLang="en-US"/>
          </a:p>
        </p:txBody>
      </p:sp>
      <p:sp>
        <p:nvSpPr>
          <p:cNvPr id="5" name="テキスト ボックス 4"/>
          <p:cNvSpPr txBox="1"/>
          <p:nvPr/>
        </p:nvSpPr>
        <p:spPr>
          <a:xfrm>
            <a:off x="11093016" y="6352143"/>
            <a:ext cx="641784" cy="369332"/>
          </a:xfrm>
          <a:prstGeom prst="rect">
            <a:avLst/>
          </a:prstGeom>
          <a:solidFill>
            <a:schemeClr val="bg1">
              <a:lumMod val="75000"/>
            </a:schemeClr>
          </a:solidFill>
        </p:spPr>
        <p:txBody>
          <a:bodyPr wrap="square" rtlCol="0">
            <a:spAutoFit/>
          </a:bodyPr>
          <a:lstStyle/>
          <a:p>
            <a:r>
              <a:rPr kumimoji="1" lang="en-US" altLang="ja-JP" dirty="0"/>
              <a:t>19</a:t>
            </a:r>
            <a:endParaRPr kumimoji="1" lang="ja-JP" altLang="en-US" dirty="0"/>
          </a:p>
        </p:txBody>
      </p:sp>
    </p:spTree>
    <p:extLst>
      <p:ext uri="{BB962C8B-B14F-4D97-AF65-F5344CB8AC3E}">
        <p14:creationId xmlns:p14="http://schemas.microsoft.com/office/powerpoint/2010/main" val="216640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基本操作</a:t>
            </a:r>
          </a:p>
        </p:txBody>
      </p:sp>
      <p:sp>
        <p:nvSpPr>
          <p:cNvPr id="3" name="スライド番号プレースホルダー 2"/>
          <p:cNvSpPr>
            <a:spLocks noGrp="1"/>
          </p:cNvSpPr>
          <p:nvPr>
            <p:ph type="sldNum" sz="quarter" idx="12"/>
          </p:nvPr>
        </p:nvSpPr>
        <p:spPr>
          <a:xfrm>
            <a:off x="8610600" y="6356350"/>
            <a:ext cx="2743200" cy="365125"/>
          </a:xfrm>
        </p:spPr>
        <p:txBody>
          <a:bodyPr/>
          <a:lstStyle/>
          <a:p>
            <a:fld id="{FA323403-0A29-4BFE-B3B9-75B58A42F840}" type="slidenum">
              <a:rPr kumimoji="1" lang="ja-JP" altLang="en-US" smtClean="0"/>
              <a:t>5</a:t>
            </a:fld>
            <a:endParaRPr kumimoji="1" lang="ja-JP" altLang="en-US"/>
          </a:p>
        </p:txBody>
      </p:sp>
      <p:pic>
        <p:nvPicPr>
          <p:cNvPr id="15" name="図 14" descr="ロングプレス（長押し）"/>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94" y="2594072"/>
            <a:ext cx="1754780" cy="1754780"/>
          </a:xfrm>
          <a:prstGeom prst="rect">
            <a:avLst/>
          </a:prstGeom>
        </p:spPr>
      </p:pic>
      <p:sp>
        <p:nvSpPr>
          <p:cNvPr id="17" name="テキスト ボックス 16"/>
          <p:cNvSpPr txBox="1"/>
          <p:nvPr/>
        </p:nvSpPr>
        <p:spPr>
          <a:xfrm>
            <a:off x="650602" y="1866349"/>
            <a:ext cx="877163" cy="369332"/>
          </a:xfrm>
          <a:prstGeom prst="rect">
            <a:avLst/>
          </a:prstGeom>
          <a:noFill/>
        </p:spPr>
        <p:txBody>
          <a:bodyPr wrap="none" rtlCol="0">
            <a:spAutoFit/>
          </a:bodyPr>
          <a:lstStyle/>
          <a:p>
            <a:r>
              <a:rPr kumimoji="1" lang="ja-JP" altLang="en-US" dirty="0"/>
              <a:t>タップ</a:t>
            </a:r>
          </a:p>
        </p:txBody>
      </p:sp>
      <p:pic>
        <p:nvPicPr>
          <p:cNvPr id="20" name="図 19" descr="ロングプレス（長押し）"/>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119" y="2594072"/>
            <a:ext cx="1754780" cy="1754780"/>
          </a:xfrm>
          <a:prstGeom prst="rect">
            <a:avLst/>
          </a:prstGeom>
        </p:spPr>
      </p:pic>
      <p:sp>
        <p:nvSpPr>
          <p:cNvPr id="21" name="テキスト ボックス 20"/>
          <p:cNvSpPr txBox="1"/>
          <p:nvPr/>
        </p:nvSpPr>
        <p:spPr>
          <a:xfrm>
            <a:off x="2292679" y="1871812"/>
            <a:ext cx="1569660" cy="369332"/>
          </a:xfrm>
          <a:prstGeom prst="rect">
            <a:avLst/>
          </a:prstGeom>
          <a:noFill/>
        </p:spPr>
        <p:txBody>
          <a:bodyPr wrap="none" rtlCol="0">
            <a:spAutoFit/>
          </a:bodyPr>
          <a:lstStyle/>
          <a:p>
            <a:r>
              <a:rPr kumimoji="1" lang="ja-JP" altLang="en-US" dirty="0"/>
              <a:t>ダブルタップ</a:t>
            </a:r>
          </a:p>
        </p:txBody>
      </p:sp>
      <p:sp>
        <p:nvSpPr>
          <p:cNvPr id="22" name="テキスト ボックス 21"/>
          <p:cNvSpPr txBox="1"/>
          <p:nvPr/>
        </p:nvSpPr>
        <p:spPr>
          <a:xfrm>
            <a:off x="290054" y="4565395"/>
            <a:ext cx="1754780" cy="1569660"/>
          </a:xfrm>
          <a:prstGeom prst="rect">
            <a:avLst/>
          </a:prstGeom>
          <a:noFill/>
        </p:spPr>
        <p:txBody>
          <a:bodyPr wrap="square" rtlCol="0">
            <a:spAutoFit/>
          </a:bodyPr>
          <a:lstStyle/>
          <a:p>
            <a:r>
              <a:rPr kumimoji="1" lang="ja-JP" altLang="en-US" sz="1600" dirty="0"/>
              <a:t>トンと叩くような動作です。</a:t>
            </a:r>
            <a:endParaRPr kumimoji="1" lang="en-US" altLang="ja-JP" sz="1600" dirty="0"/>
          </a:p>
          <a:p>
            <a:r>
              <a:rPr kumimoji="1" lang="ja-JP" altLang="en-US" sz="1600" dirty="0"/>
              <a:t>叩いた場所にある命令</a:t>
            </a:r>
            <a:r>
              <a:rPr kumimoji="1" lang="en-US" altLang="ja-JP" sz="1600" dirty="0"/>
              <a:t>(</a:t>
            </a:r>
            <a:r>
              <a:rPr kumimoji="1" lang="ja-JP" altLang="en-US" sz="1600" dirty="0"/>
              <a:t>アプリアイコンや機能</a:t>
            </a:r>
            <a:r>
              <a:rPr kumimoji="1" lang="en-US" altLang="ja-JP" sz="1600" dirty="0"/>
              <a:t>)</a:t>
            </a:r>
            <a:r>
              <a:rPr kumimoji="1" lang="ja-JP" altLang="en-US" sz="1600" dirty="0"/>
              <a:t>を実行します。</a:t>
            </a:r>
          </a:p>
        </p:txBody>
      </p:sp>
      <p:sp>
        <p:nvSpPr>
          <p:cNvPr id="23" name="テキスト ボックス 22"/>
          <p:cNvSpPr txBox="1"/>
          <p:nvPr/>
        </p:nvSpPr>
        <p:spPr>
          <a:xfrm>
            <a:off x="2169514" y="4565395"/>
            <a:ext cx="1785385" cy="2308324"/>
          </a:xfrm>
          <a:prstGeom prst="rect">
            <a:avLst/>
          </a:prstGeom>
          <a:noFill/>
        </p:spPr>
        <p:txBody>
          <a:bodyPr wrap="square" rtlCol="0">
            <a:spAutoFit/>
          </a:bodyPr>
          <a:lstStyle/>
          <a:p>
            <a:r>
              <a:rPr kumimoji="1" lang="ja-JP" altLang="en-US" sz="1600" dirty="0"/>
              <a:t>トン・トンと</a:t>
            </a:r>
            <a:r>
              <a:rPr kumimoji="1" lang="en-US" altLang="ja-JP" sz="1600" dirty="0"/>
              <a:t>2</a:t>
            </a:r>
            <a:r>
              <a:rPr kumimoji="1" lang="ja-JP" altLang="en-US" sz="1600" dirty="0"/>
              <a:t>度たたく動作です。</a:t>
            </a:r>
            <a:endParaRPr kumimoji="1" lang="en-US" altLang="ja-JP" sz="1600" dirty="0"/>
          </a:p>
          <a:p>
            <a:r>
              <a:rPr kumimoji="1" lang="en-US" altLang="ja-JP" sz="1600" dirty="0"/>
              <a:t>iPad</a:t>
            </a:r>
            <a:r>
              <a:rPr kumimoji="1" lang="ja-JP" altLang="en-US" sz="1600" dirty="0"/>
              <a:t>などでコピーするときに使います。</a:t>
            </a:r>
            <a:endParaRPr kumimoji="1" lang="en-US" altLang="ja-JP" sz="1600" dirty="0"/>
          </a:p>
          <a:p>
            <a:r>
              <a:rPr kumimoji="1" lang="en-US" altLang="ja-JP" sz="1600" dirty="0"/>
              <a:t>Android</a:t>
            </a:r>
            <a:r>
              <a:rPr kumimoji="1" lang="ja-JP" altLang="en-US" sz="1600" dirty="0"/>
              <a:t>では使わないような気がします。</a:t>
            </a:r>
            <a:endParaRPr kumimoji="1" lang="en-US" altLang="ja-JP" sz="1600" dirty="0"/>
          </a:p>
          <a:p>
            <a:endParaRPr kumimoji="1" lang="ja-JP" altLang="en-US" sz="1600" dirty="0"/>
          </a:p>
        </p:txBody>
      </p:sp>
      <p:sp>
        <p:nvSpPr>
          <p:cNvPr id="25" name="正方形/長方形 24"/>
          <p:cNvSpPr/>
          <p:nvPr/>
        </p:nvSpPr>
        <p:spPr>
          <a:xfrm>
            <a:off x="1019456" y="3557943"/>
            <a:ext cx="295977" cy="27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018139" y="3552239"/>
            <a:ext cx="295977" cy="27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ロングプレス（長押し）"/>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8444" y="2594072"/>
            <a:ext cx="1754780" cy="1754780"/>
          </a:xfrm>
          <a:prstGeom prst="rect">
            <a:avLst/>
          </a:prstGeom>
        </p:spPr>
      </p:pic>
      <p:sp>
        <p:nvSpPr>
          <p:cNvPr id="16" name="テキスト ボックス 15"/>
          <p:cNvSpPr txBox="1"/>
          <p:nvPr/>
        </p:nvSpPr>
        <p:spPr>
          <a:xfrm>
            <a:off x="4278399" y="1866349"/>
            <a:ext cx="1569660" cy="369332"/>
          </a:xfrm>
          <a:prstGeom prst="rect">
            <a:avLst/>
          </a:prstGeom>
          <a:noFill/>
        </p:spPr>
        <p:txBody>
          <a:bodyPr wrap="none" rtlCol="0">
            <a:spAutoFit/>
          </a:bodyPr>
          <a:lstStyle/>
          <a:p>
            <a:r>
              <a:rPr kumimoji="1" lang="ja-JP" altLang="en-US" dirty="0"/>
              <a:t>ロングタップ</a:t>
            </a:r>
          </a:p>
        </p:txBody>
      </p:sp>
      <p:sp>
        <p:nvSpPr>
          <p:cNvPr id="19" name="テキスト ボックス 18"/>
          <p:cNvSpPr txBox="1"/>
          <p:nvPr/>
        </p:nvSpPr>
        <p:spPr>
          <a:xfrm>
            <a:off x="4183234" y="4565395"/>
            <a:ext cx="1759990" cy="1815882"/>
          </a:xfrm>
          <a:prstGeom prst="rect">
            <a:avLst/>
          </a:prstGeom>
          <a:noFill/>
        </p:spPr>
        <p:txBody>
          <a:bodyPr wrap="square" rtlCol="0">
            <a:spAutoFit/>
          </a:bodyPr>
          <a:lstStyle/>
          <a:p>
            <a:r>
              <a:rPr kumimoji="1" lang="ja-JP" altLang="en-US" sz="1600" dirty="0"/>
              <a:t>長く触り続ける動作です。</a:t>
            </a:r>
            <a:endParaRPr kumimoji="1" lang="en-US" altLang="ja-JP" sz="1600" dirty="0"/>
          </a:p>
          <a:p>
            <a:r>
              <a:rPr kumimoji="1" lang="ja-JP" altLang="en-US" sz="1600" dirty="0"/>
              <a:t>コピーやアイコンの移動、隠れている命令の呼び出しなどに使います。</a:t>
            </a:r>
          </a:p>
        </p:txBody>
      </p:sp>
      <p:sp>
        <p:nvSpPr>
          <p:cNvPr id="27" name="正方形/長方形 26"/>
          <p:cNvSpPr/>
          <p:nvPr/>
        </p:nvSpPr>
        <p:spPr>
          <a:xfrm>
            <a:off x="4977089" y="3583165"/>
            <a:ext cx="295977" cy="27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マルチタッチ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6769" y="2583188"/>
            <a:ext cx="1765664" cy="1765664"/>
          </a:xfrm>
          <a:prstGeom prst="rect">
            <a:avLst/>
          </a:prstGeom>
        </p:spPr>
      </p:pic>
      <p:pic>
        <p:nvPicPr>
          <p:cNvPr id="24" name="図 23" descr="マルチタッチ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5978" y="2583188"/>
            <a:ext cx="1765664" cy="1765664"/>
          </a:xfrm>
          <a:prstGeom prst="rect">
            <a:avLst/>
          </a:prstGeom>
        </p:spPr>
      </p:pic>
      <p:pic>
        <p:nvPicPr>
          <p:cNvPr id="28" name="図 27" descr="マルチタッチ - Wikiped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5187" y="2583188"/>
            <a:ext cx="1765664" cy="1765664"/>
          </a:xfrm>
          <a:prstGeom prst="rect">
            <a:avLst/>
          </a:prstGeom>
        </p:spPr>
      </p:pic>
      <p:sp>
        <p:nvSpPr>
          <p:cNvPr id="29" name="テキスト ボックス 28"/>
          <p:cNvSpPr txBox="1"/>
          <p:nvPr/>
        </p:nvSpPr>
        <p:spPr>
          <a:xfrm>
            <a:off x="6180656" y="4565395"/>
            <a:ext cx="1761778" cy="1754326"/>
          </a:xfrm>
          <a:prstGeom prst="rect">
            <a:avLst/>
          </a:prstGeom>
          <a:noFill/>
        </p:spPr>
        <p:txBody>
          <a:bodyPr wrap="square" rtlCol="0">
            <a:spAutoFit/>
          </a:bodyPr>
          <a:lstStyle/>
          <a:p>
            <a:r>
              <a:rPr kumimoji="1" lang="ja-JP" altLang="en-US" dirty="0"/>
              <a:t>触れて左右上下に払うような動作です</a:t>
            </a:r>
            <a:endParaRPr kumimoji="1" lang="en-US" altLang="ja-JP" dirty="0"/>
          </a:p>
          <a:p>
            <a:r>
              <a:rPr kumimoji="1" lang="ja-JP" altLang="en-US" dirty="0"/>
              <a:t>画面を送ったりするときに使います</a:t>
            </a:r>
          </a:p>
        </p:txBody>
      </p:sp>
      <p:sp>
        <p:nvSpPr>
          <p:cNvPr id="30" name="テキスト ボックス 29"/>
          <p:cNvSpPr txBox="1"/>
          <p:nvPr/>
        </p:nvSpPr>
        <p:spPr>
          <a:xfrm>
            <a:off x="8175979" y="4565395"/>
            <a:ext cx="1765664" cy="1477328"/>
          </a:xfrm>
          <a:prstGeom prst="rect">
            <a:avLst/>
          </a:prstGeom>
          <a:noFill/>
        </p:spPr>
        <p:txBody>
          <a:bodyPr wrap="square" rtlCol="0">
            <a:spAutoFit/>
          </a:bodyPr>
          <a:lstStyle/>
          <a:p>
            <a:r>
              <a:rPr kumimoji="1" lang="ja-JP" altLang="en-US" dirty="0"/>
              <a:t>指を上下左右に滑らし選択する動作です</a:t>
            </a:r>
            <a:endParaRPr kumimoji="1" lang="en-US" altLang="ja-JP" dirty="0"/>
          </a:p>
          <a:p>
            <a:r>
              <a:rPr kumimoji="1" lang="ja-JP" altLang="en-US" dirty="0"/>
              <a:t>文字入力などで使います</a:t>
            </a:r>
          </a:p>
        </p:txBody>
      </p:sp>
      <p:sp>
        <p:nvSpPr>
          <p:cNvPr id="31" name="テキスト ボックス 30"/>
          <p:cNvSpPr txBox="1"/>
          <p:nvPr/>
        </p:nvSpPr>
        <p:spPr>
          <a:xfrm>
            <a:off x="10175187" y="4565395"/>
            <a:ext cx="1936602" cy="1754326"/>
          </a:xfrm>
          <a:prstGeom prst="rect">
            <a:avLst/>
          </a:prstGeom>
          <a:noFill/>
        </p:spPr>
        <p:txBody>
          <a:bodyPr wrap="square" rtlCol="0">
            <a:spAutoFit/>
          </a:bodyPr>
          <a:lstStyle/>
          <a:p>
            <a:r>
              <a:rPr kumimoji="1" lang="ja-JP" altLang="en-US" dirty="0"/>
              <a:t>二本の指を縮めたり広げたりする動作です</a:t>
            </a:r>
            <a:endParaRPr kumimoji="1" lang="en-US" altLang="ja-JP" dirty="0"/>
          </a:p>
          <a:p>
            <a:r>
              <a:rPr kumimoji="1" lang="ja-JP" altLang="en-US" dirty="0"/>
              <a:t>表示を縮小、拡大するのに使います</a:t>
            </a:r>
          </a:p>
        </p:txBody>
      </p:sp>
      <p:sp>
        <p:nvSpPr>
          <p:cNvPr id="32" name="テキスト ボックス 31"/>
          <p:cNvSpPr txBox="1"/>
          <p:nvPr/>
        </p:nvSpPr>
        <p:spPr>
          <a:xfrm>
            <a:off x="6505603" y="1866349"/>
            <a:ext cx="1107996" cy="369332"/>
          </a:xfrm>
          <a:prstGeom prst="rect">
            <a:avLst/>
          </a:prstGeom>
          <a:noFill/>
        </p:spPr>
        <p:txBody>
          <a:bodyPr wrap="none" rtlCol="0">
            <a:spAutoFit/>
          </a:bodyPr>
          <a:lstStyle/>
          <a:p>
            <a:r>
              <a:rPr kumimoji="1" lang="ja-JP" altLang="en-US" dirty="0"/>
              <a:t>スワイプ</a:t>
            </a:r>
          </a:p>
        </p:txBody>
      </p:sp>
      <p:sp>
        <p:nvSpPr>
          <p:cNvPr id="33" name="テキスト ボックス 32"/>
          <p:cNvSpPr txBox="1"/>
          <p:nvPr/>
        </p:nvSpPr>
        <p:spPr>
          <a:xfrm>
            <a:off x="8504812" y="1871812"/>
            <a:ext cx="1107996" cy="369332"/>
          </a:xfrm>
          <a:prstGeom prst="rect">
            <a:avLst/>
          </a:prstGeom>
          <a:noFill/>
        </p:spPr>
        <p:txBody>
          <a:bodyPr wrap="none" rtlCol="0">
            <a:spAutoFit/>
          </a:bodyPr>
          <a:lstStyle/>
          <a:p>
            <a:r>
              <a:rPr kumimoji="1" lang="ja-JP" altLang="en-US" dirty="0"/>
              <a:t>フリック</a:t>
            </a:r>
          </a:p>
        </p:txBody>
      </p:sp>
      <p:sp>
        <p:nvSpPr>
          <p:cNvPr id="34" name="テキスト ボックス 33"/>
          <p:cNvSpPr txBox="1"/>
          <p:nvPr/>
        </p:nvSpPr>
        <p:spPr>
          <a:xfrm>
            <a:off x="9926940" y="1863232"/>
            <a:ext cx="2262158" cy="369332"/>
          </a:xfrm>
          <a:prstGeom prst="rect">
            <a:avLst/>
          </a:prstGeom>
          <a:noFill/>
        </p:spPr>
        <p:txBody>
          <a:bodyPr wrap="none" rtlCol="0">
            <a:spAutoFit/>
          </a:bodyPr>
          <a:lstStyle/>
          <a:p>
            <a:r>
              <a:rPr kumimoji="1" lang="ja-JP" altLang="en-US" dirty="0"/>
              <a:t>ピンチイン・アウト</a:t>
            </a:r>
          </a:p>
        </p:txBody>
      </p:sp>
      <p:sp>
        <p:nvSpPr>
          <p:cNvPr id="35" name="テキスト ボックス 34"/>
          <p:cNvSpPr txBox="1"/>
          <p:nvPr/>
        </p:nvSpPr>
        <p:spPr>
          <a:xfrm>
            <a:off x="11093016" y="6352143"/>
            <a:ext cx="641784" cy="369332"/>
          </a:xfrm>
          <a:prstGeom prst="rect">
            <a:avLst/>
          </a:prstGeom>
          <a:solidFill>
            <a:schemeClr val="bg1">
              <a:lumMod val="75000"/>
            </a:schemeClr>
          </a:solidFill>
        </p:spPr>
        <p:txBody>
          <a:bodyPr wrap="square" rtlCol="0">
            <a:spAutoFit/>
          </a:bodyPr>
          <a:lstStyle/>
          <a:p>
            <a:r>
              <a:rPr lang="en-US" altLang="ja-JP" dirty="0"/>
              <a:t>20</a:t>
            </a:r>
            <a:endParaRPr kumimoji="1" lang="ja-JP" altLang="en-US" dirty="0"/>
          </a:p>
        </p:txBody>
      </p:sp>
    </p:spTree>
    <p:extLst>
      <p:ext uri="{BB962C8B-B14F-4D97-AF65-F5344CB8AC3E}">
        <p14:creationId xmlns:p14="http://schemas.microsoft.com/office/powerpoint/2010/main" val="1302681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266485" y="1984459"/>
            <a:ext cx="2157152" cy="4231601"/>
          </a:xfrm>
          <a:prstGeom prst="rect">
            <a:avLst/>
          </a:prstGeom>
        </p:spPr>
      </p:pic>
      <p:sp>
        <p:nvSpPr>
          <p:cNvPr id="2" name="タイトル 1"/>
          <p:cNvSpPr>
            <a:spLocks noGrp="1"/>
          </p:cNvSpPr>
          <p:nvPr>
            <p:ph type="title"/>
          </p:nvPr>
        </p:nvSpPr>
        <p:spPr/>
        <p:txBody>
          <a:bodyPr/>
          <a:lstStyle/>
          <a:p>
            <a:r>
              <a:rPr kumimoji="1" lang="ja-JP" altLang="en-US" dirty="0"/>
              <a:t>初期画面</a:t>
            </a:r>
          </a:p>
        </p:txBody>
      </p:sp>
      <p:sp>
        <p:nvSpPr>
          <p:cNvPr id="3" name="スライド番号プレースホルダー 2"/>
          <p:cNvSpPr>
            <a:spLocks noGrp="1"/>
          </p:cNvSpPr>
          <p:nvPr>
            <p:ph type="sldNum" sz="quarter" idx="12"/>
          </p:nvPr>
        </p:nvSpPr>
        <p:spPr/>
        <p:txBody>
          <a:bodyPr/>
          <a:lstStyle/>
          <a:p>
            <a:fld id="{FA323403-0A29-4BFE-B3B9-75B58A42F840}" type="slidenum">
              <a:rPr kumimoji="1" lang="ja-JP" altLang="en-US" smtClean="0"/>
              <a:t>6</a:t>
            </a:fld>
            <a:endParaRPr kumimoji="1" lang="ja-JP" altLang="en-US"/>
          </a:p>
        </p:txBody>
      </p:sp>
      <p:sp>
        <p:nvSpPr>
          <p:cNvPr id="6" name="テキスト ボックス 5"/>
          <p:cNvSpPr txBox="1"/>
          <p:nvPr/>
        </p:nvSpPr>
        <p:spPr>
          <a:xfrm>
            <a:off x="3710815" y="1304775"/>
            <a:ext cx="4981303" cy="2585323"/>
          </a:xfrm>
          <a:prstGeom prst="rect">
            <a:avLst/>
          </a:prstGeom>
          <a:noFill/>
        </p:spPr>
        <p:txBody>
          <a:bodyPr wrap="square" rtlCol="0">
            <a:spAutoFit/>
          </a:bodyPr>
          <a:lstStyle/>
          <a:p>
            <a:r>
              <a:rPr kumimoji="1" lang="ja-JP" altLang="en-US" dirty="0"/>
              <a:t>電源ボタンを押すと、左のようなアイコンが何もない画面が表示されます。</a:t>
            </a:r>
            <a:endParaRPr kumimoji="1" lang="en-US" altLang="ja-JP" dirty="0"/>
          </a:p>
          <a:p>
            <a:endParaRPr kumimoji="1" lang="en-US" altLang="ja-JP" dirty="0"/>
          </a:p>
          <a:p>
            <a:r>
              <a:rPr kumimoji="1" lang="ja-JP" altLang="en-US" dirty="0"/>
              <a:t>画面の中央下部から上に向かってスワイプします。</a:t>
            </a:r>
            <a:endParaRPr kumimoji="1" lang="en-US" altLang="ja-JP" dirty="0"/>
          </a:p>
          <a:p>
            <a:endParaRPr kumimoji="1" lang="en-US" altLang="ja-JP" dirty="0"/>
          </a:p>
          <a:p>
            <a:r>
              <a:rPr kumimoji="1" lang="ja-JP" altLang="en-US" dirty="0"/>
              <a:t>この機種の場合は真ん中の　　　カギのマークから上にスワイプします。マークがあったりなかったり、いろいろのものがありますが、下から上に、または左から右にスワイプすると覚えてください。</a:t>
            </a:r>
          </a:p>
        </p:txBody>
      </p:sp>
      <p:pic>
        <p:nvPicPr>
          <p:cNvPr id="7" name="図 6"/>
          <p:cNvPicPr>
            <a:picLocks noChangeAspect="1"/>
          </p:cNvPicPr>
          <p:nvPr/>
        </p:nvPicPr>
        <p:blipFill>
          <a:blip r:embed="rId4"/>
          <a:stretch>
            <a:fillRect/>
          </a:stretch>
        </p:blipFill>
        <p:spPr>
          <a:xfrm>
            <a:off x="6769569" y="2943749"/>
            <a:ext cx="313763" cy="303304"/>
          </a:xfrm>
          <a:prstGeom prst="rect">
            <a:avLst/>
          </a:prstGeom>
        </p:spPr>
      </p:pic>
      <p:sp>
        <p:nvSpPr>
          <p:cNvPr id="9" name="上矢印 8"/>
          <p:cNvSpPr/>
          <p:nvPr/>
        </p:nvSpPr>
        <p:spPr>
          <a:xfrm>
            <a:off x="2279416" y="4711336"/>
            <a:ext cx="313509" cy="7315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5"/>
          <a:stretch>
            <a:fillRect/>
          </a:stretch>
        </p:blipFill>
        <p:spPr>
          <a:xfrm>
            <a:off x="8792518" y="1984460"/>
            <a:ext cx="2140177" cy="4146193"/>
          </a:xfrm>
          <a:prstGeom prst="rect">
            <a:avLst/>
          </a:prstGeom>
        </p:spPr>
      </p:pic>
      <p:sp>
        <p:nvSpPr>
          <p:cNvPr id="11" name="テキスト ボックス 10"/>
          <p:cNvSpPr txBox="1"/>
          <p:nvPr/>
        </p:nvSpPr>
        <p:spPr>
          <a:xfrm>
            <a:off x="6085318" y="4575527"/>
            <a:ext cx="2606800" cy="2031325"/>
          </a:xfrm>
          <a:prstGeom prst="rect">
            <a:avLst/>
          </a:prstGeom>
          <a:noFill/>
        </p:spPr>
        <p:txBody>
          <a:bodyPr wrap="square" rtlCol="0">
            <a:spAutoFit/>
          </a:bodyPr>
          <a:lstStyle/>
          <a:p>
            <a:r>
              <a:rPr lang="ja-JP" altLang="en-US" dirty="0"/>
              <a:t>セキュリティが設定されている機器はセキュリティ入力画面に、なにも設定されていない機器は</a:t>
            </a:r>
            <a:r>
              <a:rPr kumimoji="1" lang="ja-JP" altLang="en-US" dirty="0"/>
              <a:t>アイコンが並んだ初期画面に切り替わります。</a:t>
            </a:r>
          </a:p>
        </p:txBody>
      </p:sp>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2329233" y="3817879"/>
            <a:ext cx="2788973" cy="2788973"/>
          </a:xfrm>
          <a:prstGeom prst="rect">
            <a:avLst/>
          </a:prstGeom>
        </p:spPr>
      </p:pic>
      <p:sp>
        <p:nvSpPr>
          <p:cNvPr id="12" name="テキスト ボックス 11"/>
          <p:cNvSpPr txBox="1"/>
          <p:nvPr/>
        </p:nvSpPr>
        <p:spPr>
          <a:xfrm>
            <a:off x="11093016" y="6352143"/>
            <a:ext cx="641784" cy="369332"/>
          </a:xfrm>
          <a:prstGeom prst="rect">
            <a:avLst/>
          </a:prstGeom>
          <a:solidFill>
            <a:schemeClr val="bg1">
              <a:lumMod val="75000"/>
            </a:schemeClr>
          </a:solidFill>
        </p:spPr>
        <p:txBody>
          <a:bodyPr wrap="square" rtlCol="0">
            <a:spAutoFit/>
          </a:bodyPr>
          <a:lstStyle/>
          <a:p>
            <a:r>
              <a:rPr kumimoji="1" lang="en-US" altLang="ja-JP" dirty="0"/>
              <a:t>21</a:t>
            </a:r>
            <a:endParaRPr kumimoji="1" lang="ja-JP" altLang="en-US" dirty="0"/>
          </a:p>
        </p:txBody>
      </p:sp>
    </p:spTree>
    <p:extLst>
      <p:ext uri="{BB962C8B-B14F-4D97-AF65-F5344CB8AC3E}">
        <p14:creationId xmlns:p14="http://schemas.microsoft.com/office/powerpoint/2010/main" val="4263977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アイコンの意味を覚えよう</a:t>
            </a:r>
          </a:p>
        </p:txBody>
      </p:sp>
      <p:sp>
        <p:nvSpPr>
          <p:cNvPr id="3" name="スライド番号プレースホルダー 2"/>
          <p:cNvSpPr>
            <a:spLocks noGrp="1"/>
          </p:cNvSpPr>
          <p:nvPr>
            <p:ph type="sldNum" sz="quarter" idx="12"/>
          </p:nvPr>
        </p:nvSpPr>
        <p:spPr>
          <a:xfrm>
            <a:off x="8995608" y="6356350"/>
            <a:ext cx="2743200" cy="365125"/>
          </a:xfrm>
        </p:spPr>
        <p:txBody>
          <a:bodyPr/>
          <a:lstStyle/>
          <a:p>
            <a:fld id="{FA323403-0A29-4BFE-B3B9-75B58A42F840}" type="slidenum">
              <a:rPr kumimoji="1" lang="ja-JP" altLang="en-US" smtClean="0"/>
              <a:t>7</a:t>
            </a:fld>
            <a:endParaRPr kumimoji="1" lang="ja-JP" altLang="en-US"/>
          </a:p>
        </p:txBody>
      </p:sp>
      <p:sp>
        <p:nvSpPr>
          <p:cNvPr id="7" name="テキスト ボックス 6"/>
          <p:cNvSpPr txBox="1"/>
          <p:nvPr/>
        </p:nvSpPr>
        <p:spPr>
          <a:xfrm>
            <a:off x="2308810" y="1905000"/>
            <a:ext cx="2303297" cy="646331"/>
          </a:xfrm>
          <a:prstGeom prst="rect">
            <a:avLst/>
          </a:prstGeom>
          <a:noFill/>
        </p:spPr>
        <p:txBody>
          <a:bodyPr wrap="square" rtlCol="0">
            <a:spAutoFit/>
          </a:bodyPr>
          <a:lstStyle/>
          <a:p>
            <a:r>
              <a:rPr kumimoji="1" lang="ja-JP" altLang="en-US" dirty="0"/>
              <a:t>左向きのマークは</a:t>
            </a:r>
            <a:r>
              <a:rPr kumimoji="1" lang="ja-JP" altLang="en-US" dirty="0" err="1"/>
              <a:t>戻るを</a:t>
            </a:r>
            <a:r>
              <a:rPr kumimoji="1" lang="ja-JP" altLang="en-US" dirty="0"/>
              <a:t>意味しています。</a:t>
            </a:r>
            <a:endParaRPr kumimoji="1" lang="en-US" altLang="ja-JP" dirty="0"/>
          </a:p>
        </p:txBody>
      </p:sp>
      <p:pic>
        <p:nvPicPr>
          <p:cNvPr id="9" name="図 8"/>
          <p:cNvPicPr>
            <a:picLocks noChangeAspect="1"/>
          </p:cNvPicPr>
          <p:nvPr/>
        </p:nvPicPr>
        <p:blipFill>
          <a:blip r:embed="rId3"/>
          <a:stretch>
            <a:fillRect/>
          </a:stretch>
        </p:blipFill>
        <p:spPr>
          <a:xfrm>
            <a:off x="678533" y="1905001"/>
            <a:ext cx="617604" cy="646330"/>
          </a:xfrm>
          <a:prstGeom prst="rect">
            <a:avLst/>
          </a:prstGeom>
        </p:spPr>
      </p:pic>
      <p:pic>
        <p:nvPicPr>
          <p:cNvPr id="10" name="図 9"/>
          <p:cNvPicPr>
            <a:picLocks noChangeAspect="1"/>
          </p:cNvPicPr>
          <p:nvPr/>
        </p:nvPicPr>
        <p:blipFill>
          <a:blip r:embed="rId4"/>
          <a:stretch>
            <a:fillRect/>
          </a:stretch>
        </p:blipFill>
        <p:spPr>
          <a:xfrm>
            <a:off x="678532" y="4153919"/>
            <a:ext cx="600391" cy="586746"/>
          </a:xfrm>
          <a:prstGeom prst="rect">
            <a:avLst/>
          </a:prstGeom>
        </p:spPr>
      </p:pic>
      <p:pic>
        <p:nvPicPr>
          <p:cNvPr id="11" name="図 10"/>
          <p:cNvPicPr>
            <a:picLocks noChangeAspect="1"/>
          </p:cNvPicPr>
          <p:nvPr/>
        </p:nvPicPr>
        <p:blipFill>
          <a:blip r:embed="rId5"/>
          <a:stretch>
            <a:fillRect/>
          </a:stretch>
        </p:blipFill>
        <p:spPr>
          <a:xfrm>
            <a:off x="695746" y="5280468"/>
            <a:ext cx="600391" cy="614686"/>
          </a:xfrm>
          <a:prstGeom prst="rect">
            <a:avLst/>
          </a:prstGeom>
        </p:spPr>
      </p:pic>
      <p:sp>
        <p:nvSpPr>
          <p:cNvPr id="12" name="テキスト ボックス 11"/>
          <p:cNvSpPr txBox="1"/>
          <p:nvPr/>
        </p:nvSpPr>
        <p:spPr>
          <a:xfrm>
            <a:off x="2308810" y="4170246"/>
            <a:ext cx="2303297" cy="923330"/>
          </a:xfrm>
          <a:prstGeom prst="rect">
            <a:avLst/>
          </a:prstGeom>
          <a:noFill/>
        </p:spPr>
        <p:txBody>
          <a:bodyPr wrap="square" rtlCol="0">
            <a:spAutoFit/>
          </a:bodyPr>
          <a:lstStyle/>
          <a:p>
            <a:r>
              <a:rPr kumimoji="1" lang="ja-JP" altLang="en-US" dirty="0"/>
              <a:t>このマークは</a:t>
            </a:r>
            <a:r>
              <a:rPr lang="ja-JP" altLang="en-US" dirty="0"/>
              <a:t>ホーム</a:t>
            </a:r>
            <a:r>
              <a:rPr kumimoji="1" lang="ja-JP" altLang="en-US" dirty="0"/>
              <a:t>画面に</a:t>
            </a:r>
            <a:r>
              <a:rPr kumimoji="1" lang="ja-JP" altLang="en-US" dirty="0" err="1"/>
              <a:t>戻るを</a:t>
            </a:r>
            <a:r>
              <a:rPr kumimoji="1" lang="ja-JP" altLang="en-US" dirty="0"/>
              <a:t>意味しています。</a:t>
            </a:r>
            <a:endParaRPr kumimoji="1" lang="en-US" altLang="ja-JP" dirty="0"/>
          </a:p>
        </p:txBody>
      </p:sp>
      <p:sp>
        <p:nvSpPr>
          <p:cNvPr id="13" name="テキスト ボックス 12"/>
          <p:cNvSpPr txBox="1"/>
          <p:nvPr/>
        </p:nvSpPr>
        <p:spPr>
          <a:xfrm>
            <a:off x="2319347" y="5149189"/>
            <a:ext cx="2303297" cy="1477328"/>
          </a:xfrm>
          <a:prstGeom prst="rect">
            <a:avLst/>
          </a:prstGeom>
          <a:noFill/>
        </p:spPr>
        <p:txBody>
          <a:bodyPr wrap="square" rtlCol="0">
            <a:spAutoFit/>
          </a:bodyPr>
          <a:lstStyle/>
          <a:p>
            <a:r>
              <a:rPr kumimoji="1" lang="ja-JP" altLang="en-US" dirty="0"/>
              <a:t>このマークは別の画面を表示</a:t>
            </a:r>
            <a:r>
              <a:rPr kumimoji="1" lang="en-US" altLang="ja-JP" dirty="0"/>
              <a:t>(</a:t>
            </a:r>
            <a:r>
              <a:rPr kumimoji="1" lang="ja-JP" altLang="en-US" dirty="0"/>
              <a:t>履歴、お気に入り、ミニアプリ等</a:t>
            </a:r>
            <a:r>
              <a:rPr kumimoji="1" lang="en-US" altLang="ja-JP" dirty="0"/>
              <a:t>)</a:t>
            </a:r>
            <a:r>
              <a:rPr kumimoji="1" lang="ja-JP" altLang="en-US" dirty="0"/>
              <a:t>を意味しています。</a:t>
            </a:r>
            <a:endParaRPr kumimoji="1" lang="en-US" altLang="ja-JP" dirty="0"/>
          </a:p>
        </p:txBody>
      </p:sp>
      <p:sp>
        <p:nvSpPr>
          <p:cNvPr id="14" name="正方形/長方形 13"/>
          <p:cNvSpPr/>
          <p:nvPr/>
        </p:nvSpPr>
        <p:spPr>
          <a:xfrm>
            <a:off x="1525572" y="4153919"/>
            <a:ext cx="576993" cy="5867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1660011" y="4323639"/>
            <a:ext cx="308114" cy="247306"/>
          </a:xfrm>
          <a:custGeom>
            <a:avLst/>
            <a:gdLst>
              <a:gd name="connsiteX0" fmla="*/ 9939 w 596348"/>
              <a:gd name="connsiteY0" fmla="*/ 159026 h 417444"/>
              <a:gd name="connsiteX1" fmla="*/ 0 w 596348"/>
              <a:gd name="connsiteY1" fmla="*/ 417444 h 417444"/>
              <a:gd name="connsiteX2" fmla="*/ 596348 w 596348"/>
              <a:gd name="connsiteY2" fmla="*/ 417444 h 417444"/>
              <a:gd name="connsiteX3" fmla="*/ 596348 w 596348"/>
              <a:gd name="connsiteY3" fmla="*/ 168965 h 417444"/>
              <a:gd name="connsiteX4" fmla="*/ 278295 w 596348"/>
              <a:gd name="connsiteY4" fmla="*/ 0 h 417444"/>
              <a:gd name="connsiteX5" fmla="*/ 9939 w 596348"/>
              <a:gd name="connsiteY5" fmla="*/ 159026 h 41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348" h="417444">
                <a:moveTo>
                  <a:pt x="9939" y="159026"/>
                </a:moveTo>
                <a:lnTo>
                  <a:pt x="0" y="417444"/>
                </a:lnTo>
                <a:lnTo>
                  <a:pt x="596348" y="417444"/>
                </a:lnTo>
                <a:lnTo>
                  <a:pt x="596348" y="168965"/>
                </a:lnTo>
                <a:lnTo>
                  <a:pt x="278295" y="0"/>
                </a:lnTo>
                <a:lnTo>
                  <a:pt x="9939" y="159026"/>
                </a:lnTo>
                <a:close/>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525572" y="1919123"/>
            <a:ext cx="588400" cy="61808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カーブ矢印 15"/>
          <p:cNvSpPr/>
          <p:nvPr/>
        </p:nvSpPr>
        <p:spPr>
          <a:xfrm rot="10438557">
            <a:off x="1682121" y="2109796"/>
            <a:ext cx="337931" cy="236739"/>
          </a:xfrm>
          <a:prstGeom prst="curv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正方形/長方形 16"/>
          <p:cNvSpPr/>
          <p:nvPr/>
        </p:nvSpPr>
        <p:spPr>
          <a:xfrm>
            <a:off x="1521140" y="5280468"/>
            <a:ext cx="581426" cy="61468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p:cNvGrpSpPr/>
          <p:nvPr/>
        </p:nvGrpSpPr>
        <p:grpSpPr>
          <a:xfrm>
            <a:off x="1635123" y="5426826"/>
            <a:ext cx="369298" cy="321969"/>
            <a:chOff x="7127906" y="5013297"/>
            <a:chExt cx="493964" cy="396904"/>
          </a:xfrm>
        </p:grpSpPr>
        <p:sp>
          <p:nvSpPr>
            <p:cNvPr id="18" name="正方形/長方形 17"/>
            <p:cNvSpPr/>
            <p:nvPr/>
          </p:nvSpPr>
          <p:spPr>
            <a:xfrm>
              <a:off x="7194487" y="5013297"/>
              <a:ext cx="427383" cy="333956"/>
            </a:xfrm>
            <a:prstGeom prst="rect">
              <a:avLst/>
            </a:prstGeom>
            <a:solidFill>
              <a:schemeClr val="tx1">
                <a:lumMod val="75000"/>
                <a:lumOff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7127906" y="5076245"/>
              <a:ext cx="427383" cy="333956"/>
            </a:xfrm>
            <a:prstGeom prst="rect">
              <a:avLst/>
            </a:prstGeom>
            <a:solidFill>
              <a:schemeClr val="tx1">
                <a:lumMod val="75000"/>
                <a:lumOff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2" name="図 21"/>
          <p:cNvPicPr>
            <a:picLocks noChangeAspect="1"/>
          </p:cNvPicPr>
          <p:nvPr/>
        </p:nvPicPr>
        <p:blipFill rotWithShape="1">
          <a:blip r:embed="rId6">
            <a:extLst>
              <a:ext uri="{28A0092B-C50C-407E-A947-70E740481C1C}">
                <a14:useLocalDpi xmlns:a14="http://schemas.microsoft.com/office/drawing/2010/main" val="0"/>
              </a:ext>
            </a:extLst>
          </a:blip>
          <a:srcRect l="2557" t="94838" r="86778" b="-209"/>
          <a:stretch/>
        </p:blipFill>
        <p:spPr>
          <a:xfrm>
            <a:off x="695746" y="2685077"/>
            <a:ext cx="515285" cy="408673"/>
          </a:xfrm>
          <a:prstGeom prst="rect">
            <a:avLst/>
          </a:prstGeom>
        </p:spPr>
      </p:pic>
      <p:sp>
        <p:nvSpPr>
          <p:cNvPr id="21" name="スライド番号プレースホルダー 4"/>
          <p:cNvSpPr txBox="1">
            <a:spLocks/>
          </p:cNvSpPr>
          <p:nvPr/>
        </p:nvSpPr>
        <p:spPr>
          <a:xfrm>
            <a:off x="9741561" y="63563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A323403-0A29-4BFE-B3B9-75B58A42F840}" type="slidenum">
              <a:rPr lang="ja-JP" altLang="en-US" smtClean="0"/>
              <a:pPr/>
              <a:t>7</a:t>
            </a:fld>
            <a:endParaRPr lang="ja-JP" altLang="en-US"/>
          </a:p>
        </p:txBody>
      </p:sp>
      <p:pic>
        <p:nvPicPr>
          <p:cNvPr id="23" name="図 22"/>
          <p:cNvPicPr>
            <a:picLocks noChangeAspect="1"/>
          </p:cNvPicPr>
          <p:nvPr/>
        </p:nvPicPr>
        <p:blipFill>
          <a:blip r:embed="rId7"/>
          <a:stretch>
            <a:fillRect/>
          </a:stretch>
        </p:blipFill>
        <p:spPr>
          <a:xfrm>
            <a:off x="5076382" y="1905000"/>
            <a:ext cx="591559" cy="303883"/>
          </a:xfrm>
          <a:prstGeom prst="rect">
            <a:avLst/>
          </a:prstGeom>
        </p:spPr>
      </p:pic>
      <p:pic>
        <p:nvPicPr>
          <p:cNvPr id="24" name="図 23"/>
          <p:cNvPicPr>
            <a:picLocks noChangeAspect="1"/>
          </p:cNvPicPr>
          <p:nvPr/>
        </p:nvPicPr>
        <p:blipFill>
          <a:blip r:embed="rId8"/>
          <a:stretch>
            <a:fillRect/>
          </a:stretch>
        </p:blipFill>
        <p:spPr>
          <a:xfrm>
            <a:off x="5076383" y="4350728"/>
            <a:ext cx="596404" cy="613818"/>
          </a:xfrm>
          <a:prstGeom prst="rect">
            <a:avLst/>
          </a:prstGeom>
        </p:spPr>
      </p:pic>
      <p:sp>
        <p:nvSpPr>
          <p:cNvPr id="25" name="テキスト ボックス 24"/>
          <p:cNvSpPr txBox="1"/>
          <p:nvPr/>
        </p:nvSpPr>
        <p:spPr>
          <a:xfrm>
            <a:off x="5976818" y="1842739"/>
            <a:ext cx="2117034" cy="2031325"/>
          </a:xfrm>
          <a:prstGeom prst="rect">
            <a:avLst/>
          </a:prstGeom>
          <a:noFill/>
        </p:spPr>
        <p:txBody>
          <a:bodyPr wrap="square" rtlCol="0">
            <a:spAutoFit/>
          </a:bodyPr>
          <a:lstStyle/>
          <a:p>
            <a:r>
              <a:rPr kumimoji="1" lang="ja-JP" altLang="en-US" dirty="0"/>
              <a:t>他に画面があることを示している</a:t>
            </a:r>
            <a:endParaRPr kumimoji="1" lang="en-US" altLang="ja-JP" dirty="0"/>
          </a:p>
          <a:p>
            <a:r>
              <a:rPr kumimoji="1" lang="ja-JP" altLang="en-US" dirty="0"/>
              <a:t>今見えているのが大きな○</a:t>
            </a:r>
            <a:endParaRPr kumimoji="1" lang="en-US" altLang="ja-JP" dirty="0"/>
          </a:p>
          <a:p>
            <a:r>
              <a:rPr kumimoji="1" lang="ja-JP" altLang="en-US" dirty="0"/>
              <a:t>左に</a:t>
            </a:r>
            <a:r>
              <a:rPr kumimoji="1" lang="en-US" altLang="ja-JP" dirty="0"/>
              <a:t>1</a:t>
            </a:r>
            <a:r>
              <a:rPr kumimoji="1" lang="ja-JP" altLang="en-US" dirty="0"/>
              <a:t>画面、右に</a:t>
            </a:r>
            <a:r>
              <a:rPr kumimoji="1" lang="en-US" altLang="ja-JP" dirty="0"/>
              <a:t>2</a:t>
            </a:r>
            <a:r>
              <a:rPr kumimoji="1" lang="ja-JP" altLang="en-US" dirty="0"/>
              <a:t>画面が隠れていることを示します。</a:t>
            </a:r>
          </a:p>
        </p:txBody>
      </p:sp>
      <p:sp>
        <p:nvSpPr>
          <p:cNvPr id="26" name="テキスト ボックス 25"/>
          <p:cNvSpPr txBox="1"/>
          <p:nvPr/>
        </p:nvSpPr>
        <p:spPr>
          <a:xfrm>
            <a:off x="5919439" y="4227410"/>
            <a:ext cx="2422664" cy="2308324"/>
          </a:xfrm>
          <a:prstGeom prst="rect">
            <a:avLst/>
          </a:prstGeom>
          <a:noFill/>
        </p:spPr>
        <p:txBody>
          <a:bodyPr wrap="square" rtlCol="0">
            <a:spAutoFit/>
          </a:bodyPr>
          <a:lstStyle/>
          <a:p>
            <a:r>
              <a:rPr kumimoji="1" lang="ja-JP" altLang="en-US" dirty="0"/>
              <a:t>全てのアプリ画面を表示する。</a:t>
            </a:r>
            <a:endParaRPr kumimoji="1" lang="en-US" altLang="ja-JP" dirty="0"/>
          </a:p>
          <a:p>
            <a:r>
              <a:rPr kumimoji="1" lang="ja-JP" altLang="en-US" dirty="0"/>
              <a:t>画面に出ていないアプリを見るためのアイコン</a:t>
            </a:r>
            <a:endParaRPr kumimoji="1" lang="en-US" altLang="ja-JP" dirty="0"/>
          </a:p>
          <a:p>
            <a:r>
              <a:rPr kumimoji="1" lang="ja-JP" altLang="en-US" dirty="0"/>
              <a:t>丸でなく四角に点々が入っているものもあるようです。</a:t>
            </a:r>
            <a:endParaRPr kumimoji="1" lang="en-US" altLang="ja-JP" dirty="0"/>
          </a:p>
        </p:txBody>
      </p:sp>
      <p:pic>
        <p:nvPicPr>
          <p:cNvPr id="27" name="図 26"/>
          <p:cNvPicPr>
            <a:picLocks noChangeAspect="1"/>
          </p:cNvPicPr>
          <p:nvPr/>
        </p:nvPicPr>
        <p:blipFill>
          <a:blip r:embed="rId9"/>
          <a:stretch>
            <a:fillRect/>
          </a:stretch>
        </p:blipFill>
        <p:spPr>
          <a:xfrm>
            <a:off x="8596257" y="1917277"/>
            <a:ext cx="628995" cy="555224"/>
          </a:xfrm>
          <a:prstGeom prst="rect">
            <a:avLst/>
          </a:prstGeom>
        </p:spPr>
      </p:pic>
      <p:sp>
        <p:nvSpPr>
          <p:cNvPr id="28" name="テキスト ボックス 27"/>
          <p:cNvSpPr txBox="1"/>
          <p:nvPr/>
        </p:nvSpPr>
        <p:spPr>
          <a:xfrm>
            <a:off x="9458564" y="1842739"/>
            <a:ext cx="2117034" cy="1200329"/>
          </a:xfrm>
          <a:prstGeom prst="rect">
            <a:avLst/>
          </a:prstGeom>
          <a:noFill/>
        </p:spPr>
        <p:txBody>
          <a:bodyPr wrap="square" rtlCol="0">
            <a:spAutoFit/>
          </a:bodyPr>
          <a:lstStyle/>
          <a:p>
            <a:r>
              <a:rPr kumimoji="1" lang="ja-JP" altLang="en-US" dirty="0"/>
              <a:t>歯車マークは設定を呼び出すためのマークです</a:t>
            </a:r>
            <a:r>
              <a:rPr kumimoji="1" lang="en-US" altLang="ja-JP" dirty="0"/>
              <a:t>(</a:t>
            </a:r>
            <a:r>
              <a:rPr kumimoji="1" lang="ja-JP" altLang="en-US" dirty="0"/>
              <a:t>下は</a:t>
            </a:r>
            <a:r>
              <a:rPr kumimoji="1" lang="en-US" altLang="ja-JP" dirty="0"/>
              <a:t>iPhone)</a:t>
            </a:r>
          </a:p>
        </p:txBody>
      </p:sp>
      <p:pic>
        <p:nvPicPr>
          <p:cNvPr id="29" name="図 28"/>
          <p:cNvPicPr>
            <a:picLocks noChangeAspect="1"/>
          </p:cNvPicPr>
          <p:nvPr/>
        </p:nvPicPr>
        <p:blipFill>
          <a:blip r:embed="rId10"/>
          <a:stretch>
            <a:fillRect/>
          </a:stretch>
        </p:blipFill>
        <p:spPr>
          <a:xfrm>
            <a:off x="8596258" y="4350727"/>
            <a:ext cx="628994" cy="652289"/>
          </a:xfrm>
          <a:prstGeom prst="rect">
            <a:avLst/>
          </a:prstGeom>
        </p:spPr>
      </p:pic>
      <p:sp>
        <p:nvSpPr>
          <p:cNvPr id="30" name="テキスト ボックス 29"/>
          <p:cNvSpPr txBox="1"/>
          <p:nvPr/>
        </p:nvSpPr>
        <p:spPr>
          <a:xfrm>
            <a:off x="9497076" y="4227410"/>
            <a:ext cx="2078522" cy="2031325"/>
          </a:xfrm>
          <a:prstGeom prst="rect">
            <a:avLst/>
          </a:prstGeom>
          <a:noFill/>
        </p:spPr>
        <p:txBody>
          <a:bodyPr wrap="square" rtlCol="0">
            <a:spAutoFit/>
          </a:bodyPr>
          <a:lstStyle/>
          <a:p>
            <a:r>
              <a:rPr kumimoji="1" lang="ja-JP" altLang="en-US" dirty="0"/>
              <a:t>他の選択肢</a:t>
            </a:r>
            <a:r>
              <a:rPr kumimoji="1" lang="en-US" altLang="ja-JP" dirty="0"/>
              <a:t>(</a:t>
            </a:r>
            <a:r>
              <a:rPr kumimoji="1" lang="ja-JP" altLang="en-US" dirty="0"/>
              <a:t>命令とか選択肢とか設定</a:t>
            </a:r>
            <a:r>
              <a:rPr kumimoji="1" lang="en-US" altLang="ja-JP" dirty="0"/>
              <a:t>)</a:t>
            </a:r>
            <a:r>
              <a:rPr kumimoji="1" lang="ja-JP" altLang="en-US" dirty="0"/>
              <a:t>を呼び出すマークです</a:t>
            </a:r>
            <a:endParaRPr kumimoji="1" lang="en-US" altLang="ja-JP" dirty="0"/>
          </a:p>
          <a:p>
            <a:endParaRPr kumimoji="1" lang="en-US" altLang="ja-JP" dirty="0"/>
          </a:p>
          <a:p>
            <a:r>
              <a:rPr kumimoji="1" lang="ja-JP" altLang="en-US" dirty="0"/>
              <a:t>横に</a:t>
            </a:r>
            <a:r>
              <a:rPr kumimoji="1" lang="en-US" altLang="ja-JP" dirty="0"/>
              <a:t>3</a:t>
            </a:r>
            <a:r>
              <a:rPr kumimoji="1" lang="ja-JP" altLang="en-US" dirty="0"/>
              <a:t>本線や横点も同じです</a:t>
            </a:r>
            <a:endParaRPr kumimoji="1" lang="en-US" altLang="ja-JP" dirty="0"/>
          </a:p>
        </p:txBody>
      </p:sp>
      <p:pic>
        <p:nvPicPr>
          <p:cNvPr id="31" name="図 30"/>
          <p:cNvPicPr>
            <a:picLocks noChangeAspect="1"/>
          </p:cNvPicPr>
          <p:nvPr/>
        </p:nvPicPr>
        <p:blipFill>
          <a:blip r:embed="rId11"/>
          <a:stretch>
            <a:fillRect/>
          </a:stretch>
        </p:blipFill>
        <p:spPr>
          <a:xfrm>
            <a:off x="8605092" y="5100060"/>
            <a:ext cx="628995" cy="660056"/>
          </a:xfrm>
          <a:prstGeom prst="rect">
            <a:avLst/>
          </a:prstGeom>
        </p:spPr>
      </p:pic>
      <p:sp>
        <p:nvSpPr>
          <p:cNvPr id="32" name="正方形/長方形 31"/>
          <p:cNvSpPr/>
          <p:nvPr/>
        </p:nvSpPr>
        <p:spPr>
          <a:xfrm>
            <a:off x="5065425" y="5482741"/>
            <a:ext cx="621616" cy="63193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5149425" y="5596091"/>
            <a:ext cx="421408" cy="403656"/>
            <a:chOff x="4335603" y="5664438"/>
            <a:chExt cx="506896" cy="437322"/>
          </a:xfrm>
        </p:grpSpPr>
        <p:sp>
          <p:nvSpPr>
            <p:cNvPr id="33" name="正方形/長方形 32"/>
            <p:cNvSpPr/>
            <p:nvPr/>
          </p:nvSpPr>
          <p:spPr>
            <a:xfrm>
              <a:off x="4335603" y="5664438"/>
              <a:ext cx="506896" cy="43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p:cNvGrpSpPr/>
            <p:nvPr/>
          </p:nvGrpSpPr>
          <p:grpSpPr>
            <a:xfrm>
              <a:off x="4451777" y="5802293"/>
              <a:ext cx="284261" cy="181557"/>
              <a:chOff x="2220403" y="5546695"/>
              <a:chExt cx="284261" cy="181557"/>
            </a:xfrm>
          </p:grpSpPr>
          <p:sp>
            <p:nvSpPr>
              <p:cNvPr id="35" name="楕円 34"/>
              <p:cNvSpPr/>
              <p:nvPr/>
            </p:nvSpPr>
            <p:spPr>
              <a:xfrm flipH="1" flipV="1">
                <a:off x="2220403" y="555001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p:cNvSpPr/>
              <p:nvPr/>
            </p:nvSpPr>
            <p:spPr>
              <a:xfrm flipH="1" flipV="1">
                <a:off x="2455630" y="554669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p:cNvSpPr/>
              <p:nvPr/>
            </p:nvSpPr>
            <p:spPr>
              <a:xfrm flipH="1" flipV="1">
                <a:off x="2334818" y="554669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p:cNvSpPr/>
              <p:nvPr/>
            </p:nvSpPr>
            <p:spPr>
              <a:xfrm flipH="1" flipV="1">
                <a:off x="2223718" y="568253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p:cNvSpPr/>
              <p:nvPr/>
            </p:nvSpPr>
            <p:spPr>
              <a:xfrm flipH="1" flipV="1">
                <a:off x="2458945" y="567921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p:nvSpPr>
            <p:spPr>
              <a:xfrm flipH="1" flipV="1">
                <a:off x="2338133" y="567921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41" name="図 40" descr="spotligh検索　設定"/>
          <p:cNvPicPr/>
          <p:nvPr/>
        </p:nvPicPr>
        <p:blipFill rotWithShape="1">
          <a:blip r:embed="rId12">
            <a:extLst>
              <a:ext uri="{28A0092B-C50C-407E-A947-70E740481C1C}">
                <a14:useLocalDpi xmlns:a14="http://schemas.microsoft.com/office/drawing/2010/main" val="0"/>
              </a:ext>
            </a:extLst>
          </a:blip>
          <a:srcRect l="3200" t="16761" r="78800" b="73340"/>
          <a:stretch/>
        </p:blipFill>
        <p:spPr bwMode="auto">
          <a:xfrm>
            <a:off x="8587993" y="2737668"/>
            <a:ext cx="637259" cy="607111"/>
          </a:xfrm>
          <a:prstGeom prst="rect">
            <a:avLst/>
          </a:prstGeom>
          <a:noFill/>
          <a:ln>
            <a:noFill/>
          </a:ln>
          <a:extLst>
            <a:ext uri="{53640926-AAD7-44D8-BBD7-CCE9431645EC}">
              <a14:shadowObscured xmlns:a14="http://schemas.microsoft.com/office/drawing/2010/main"/>
            </a:ext>
          </a:extLst>
        </p:spPr>
      </p:pic>
      <p:pic>
        <p:nvPicPr>
          <p:cNvPr id="42" name="図 41"/>
          <p:cNvPicPr>
            <a:picLocks noChangeAspect="1"/>
          </p:cNvPicPr>
          <p:nvPr/>
        </p:nvPicPr>
        <p:blipFill>
          <a:blip r:embed="rId3"/>
          <a:stretch>
            <a:fillRect/>
          </a:stretch>
        </p:blipFill>
        <p:spPr>
          <a:xfrm rot="16200000">
            <a:off x="678533" y="3241606"/>
            <a:ext cx="617604" cy="646330"/>
          </a:xfrm>
          <a:prstGeom prst="rect">
            <a:avLst/>
          </a:prstGeom>
        </p:spPr>
      </p:pic>
      <p:sp>
        <p:nvSpPr>
          <p:cNvPr id="43" name="テキスト ボックス 42"/>
          <p:cNvSpPr txBox="1"/>
          <p:nvPr/>
        </p:nvSpPr>
        <p:spPr>
          <a:xfrm>
            <a:off x="2308810" y="3216708"/>
            <a:ext cx="2535907" cy="646331"/>
          </a:xfrm>
          <a:prstGeom prst="rect">
            <a:avLst/>
          </a:prstGeom>
          <a:noFill/>
        </p:spPr>
        <p:txBody>
          <a:bodyPr wrap="square" rtlCol="0">
            <a:spAutoFit/>
          </a:bodyPr>
          <a:lstStyle/>
          <a:p>
            <a:r>
              <a:rPr lang="ja-JP" altLang="en-US" dirty="0"/>
              <a:t>キーボードを下にしまうなどを意味します</a:t>
            </a:r>
            <a:r>
              <a:rPr kumimoji="1" lang="ja-JP" altLang="en-US" dirty="0"/>
              <a:t>。</a:t>
            </a:r>
            <a:endParaRPr kumimoji="1" lang="en-US" altLang="ja-JP" dirty="0"/>
          </a:p>
        </p:txBody>
      </p:sp>
      <p:pic>
        <p:nvPicPr>
          <p:cNvPr id="44" name="図 43"/>
          <p:cNvPicPr>
            <a:picLocks noChangeAspect="1"/>
          </p:cNvPicPr>
          <p:nvPr/>
        </p:nvPicPr>
        <p:blipFill>
          <a:blip r:embed="rId10"/>
          <a:stretch>
            <a:fillRect/>
          </a:stretch>
        </p:blipFill>
        <p:spPr>
          <a:xfrm rot="5400000">
            <a:off x="8616739" y="5850761"/>
            <a:ext cx="628994" cy="652289"/>
          </a:xfrm>
          <a:prstGeom prst="rect">
            <a:avLst/>
          </a:prstGeom>
        </p:spPr>
      </p:pic>
      <p:sp>
        <p:nvSpPr>
          <p:cNvPr id="45" name="テキスト ボックス 44"/>
          <p:cNvSpPr txBox="1"/>
          <p:nvPr/>
        </p:nvSpPr>
        <p:spPr>
          <a:xfrm>
            <a:off x="11093016" y="6352143"/>
            <a:ext cx="641784" cy="369332"/>
          </a:xfrm>
          <a:prstGeom prst="rect">
            <a:avLst/>
          </a:prstGeom>
          <a:solidFill>
            <a:schemeClr val="bg1">
              <a:lumMod val="75000"/>
            </a:schemeClr>
          </a:solidFill>
        </p:spPr>
        <p:txBody>
          <a:bodyPr wrap="square" rtlCol="0">
            <a:spAutoFit/>
          </a:bodyPr>
          <a:lstStyle/>
          <a:p>
            <a:r>
              <a:rPr kumimoji="1" lang="en-US" altLang="ja-JP" dirty="0"/>
              <a:t>22</a:t>
            </a:r>
            <a:endParaRPr kumimoji="1" lang="ja-JP" altLang="en-US" dirty="0"/>
          </a:p>
        </p:txBody>
      </p:sp>
    </p:spTree>
    <p:extLst>
      <p:ext uri="{BB962C8B-B14F-4D97-AF65-F5344CB8AC3E}">
        <p14:creationId xmlns:p14="http://schemas.microsoft.com/office/powerpoint/2010/main" val="1696714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アイコンの意味を覚えよう</a:t>
            </a:r>
          </a:p>
        </p:txBody>
      </p:sp>
      <p:sp>
        <p:nvSpPr>
          <p:cNvPr id="3" name="スライド番号プレースホルダー 2"/>
          <p:cNvSpPr>
            <a:spLocks noGrp="1"/>
          </p:cNvSpPr>
          <p:nvPr>
            <p:ph type="sldNum" sz="quarter" idx="12"/>
          </p:nvPr>
        </p:nvSpPr>
        <p:spPr/>
        <p:txBody>
          <a:bodyPr/>
          <a:lstStyle/>
          <a:p>
            <a:fld id="{FA323403-0A29-4BFE-B3B9-75B58A42F840}" type="slidenum">
              <a:rPr kumimoji="1" lang="ja-JP" altLang="en-US" smtClean="0"/>
              <a:t>8</a:t>
            </a:fld>
            <a:endParaRPr kumimoji="1" lang="ja-JP" altLang="en-US"/>
          </a:p>
        </p:txBody>
      </p:sp>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56084" t="88814" r="31749" b="4274"/>
          <a:stretch/>
        </p:blipFill>
        <p:spPr>
          <a:xfrm>
            <a:off x="6314487" y="1654723"/>
            <a:ext cx="1434031" cy="1283086"/>
          </a:xfrm>
          <a:prstGeom prst="rect">
            <a:avLst/>
          </a:prstGeom>
        </p:spPr>
      </p:pic>
      <p:sp>
        <p:nvSpPr>
          <p:cNvPr id="9" name="テキスト ボックス 8"/>
          <p:cNvSpPr txBox="1"/>
          <p:nvPr/>
        </p:nvSpPr>
        <p:spPr>
          <a:xfrm>
            <a:off x="7831120" y="1827793"/>
            <a:ext cx="2499043" cy="646331"/>
          </a:xfrm>
          <a:prstGeom prst="rect">
            <a:avLst/>
          </a:prstGeom>
          <a:noFill/>
        </p:spPr>
        <p:txBody>
          <a:bodyPr wrap="square" rtlCol="0">
            <a:spAutoFit/>
          </a:bodyPr>
          <a:lstStyle/>
          <a:p>
            <a:r>
              <a:rPr kumimoji="1" lang="ja-JP" altLang="en-US" dirty="0"/>
              <a:t>大抵ブックマークや、お気に入りを示します。</a:t>
            </a:r>
            <a:endParaRPr kumimoji="1" lang="en-US" altLang="ja-JP" dirty="0"/>
          </a:p>
        </p:txBody>
      </p:sp>
      <p:pic>
        <p:nvPicPr>
          <p:cNvPr id="10" name="図 9"/>
          <p:cNvPicPr>
            <a:picLocks noChangeAspect="1"/>
          </p:cNvPicPr>
          <p:nvPr/>
        </p:nvPicPr>
        <p:blipFill rotWithShape="1">
          <a:blip r:embed="rId4">
            <a:extLst>
              <a:ext uri="{28A0092B-C50C-407E-A947-70E740481C1C}">
                <a14:useLocalDpi xmlns:a14="http://schemas.microsoft.com/office/drawing/2010/main" val="0"/>
              </a:ext>
            </a:extLst>
          </a:blip>
          <a:srcRect l="36393" t="93990" r="52574" b="259"/>
          <a:stretch/>
        </p:blipFill>
        <p:spPr>
          <a:xfrm>
            <a:off x="6603067" y="3228063"/>
            <a:ext cx="912641" cy="749163"/>
          </a:xfrm>
          <a:prstGeom prst="rect">
            <a:avLst/>
          </a:prstGeom>
        </p:spPr>
      </p:pic>
      <p:sp>
        <p:nvSpPr>
          <p:cNvPr id="11" name="テキスト ボックス 10"/>
          <p:cNvSpPr txBox="1"/>
          <p:nvPr/>
        </p:nvSpPr>
        <p:spPr>
          <a:xfrm>
            <a:off x="7794726" y="3031474"/>
            <a:ext cx="2499043" cy="923330"/>
          </a:xfrm>
          <a:prstGeom prst="rect">
            <a:avLst/>
          </a:prstGeom>
          <a:noFill/>
        </p:spPr>
        <p:txBody>
          <a:bodyPr wrap="square" rtlCol="0">
            <a:spAutoFit/>
          </a:bodyPr>
          <a:lstStyle/>
          <a:p>
            <a:r>
              <a:rPr kumimoji="1" lang="ja-JP" altLang="en-US" dirty="0"/>
              <a:t>ブラウザのホームページに</a:t>
            </a:r>
            <a:r>
              <a:rPr kumimoji="1" lang="ja-JP" altLang="en-US" dirty="0" err="1"/>
              <a:t>戻るを</a:t>
            </a:r>
            <a:r>
              <a:rPr kumimoji="1" lang="ja-JP" altLang="en-US" dirty="0"/>
              <a:t>意味しています。</a:t>
            </a:r>
            <a:endParaRPr kumimoji="1" lang="en-US" altLang="ja-JP" dirty="0"/>
          </a:p>
        </p:txBody>
      </p:sp>
      <p:pic>
        <p:nvPicPr>
          <p:cNvPr id="12" name="図 11"/>
          <p:cNvPicPr>
            <a:picLocks noChangeAspect="1"/>
          </p:cNvPicPr>
          <p:nvPr/>
        </p:nvPicPr>
        <p:blipFill rotWithShape="1">
          <a:blip r:embed="rId4">
            <a:extLst>
              <a:ext uri="{28A0092B-C50C-407E-A947-70E740481C1C}">
                <a14:useLocalDpi xmlns:a14="http://schemas.microsoft.com/office/drawing/2010/main" val="0"/>
              </a:ext>
            </a:extLst>
          </a:blip>
          <a:srcRect l="2557" t="94838" r="86778" b="-209"/>
          <a:stretch/>
        </p:blipFill>
        <p:spPr>
          <a:xfrm>
            <a:off x="6691301" y="4335413"/>
            <a:ext cx="680405" cy="539630"/>
          </a:xfrm>
          <a:prstGeom prst="rect">
            <a:avLst/>
          </a:prstGeom>
        </p:spPr>
      </p:pic>
      <p:sp>
        <p:nvSpPr>
          <p:cNvPr id="13" name="テキスト ボックス 12"/>
          <p:cNvSpPr txBox="1"/>
          <p:nvPr/>
        </p:nvSpPr>
        <p:spPr>
          <a:xfrm>
            <a:off x="7794723" y="4112134"/>
            <a:ext cx="2499043" cy="1200329"/>
          </a:xfrm>
          <a:prstGeom prst="rect">
            <a:avLst/>
          </a:prstGeom>
          <a:noFill/>
        </p:spPr>
        <p:txBody>
          <a:bodyPr wrap="square" rtlCol="0">
            <a:spAutoFit/>
          </a:bodyPr>
          <a:lstStyle/>
          <a:p>
            <a:r>
              <a:rPr kumimoji="1" lang="ja-JP" altLang="en-US" dirty="0"/>
              <a:t>ブラウザではひとつ前ページに戻る。文字入力画面では左にカーソルを動かす。</a:t>
            </a:r>
            <a:endParaRPr kumimoji="1" lang="en-US" altLang="ja-JP" dirty="0"/>
          </a:p>
        </p:txBody>
      </p:sp>
      <p:pic>
        <p:nvPicPr>
          <p:cNvPr id="14" name="図 13"/>
          <p:cNvPicPr>
            <a:picLocks noChangeAspect="1"/>
          </p:cNvPicPr>
          <p:nvPr/>
        </p:nvPicPr>
        <p:blipFill rotWithShape="1">
          <a:blip r:embed="rId4">
            <a:extLst>
              <a:ext uri="{28A0092B-C50C-407E-A947-70E740481C1C}">
                <a14:useLocalDpi xmlns:a14="http://schemas.microsoft.com/office/drawing/2010/main" val="0"/>
              </a:ext>
            </a:extLst>
          </a:blip>
          <a:srcRect l="2557" t="94838" r="86778" b="-209"/>
          <a:stretch/>
        </p:blipFill>
        <p:spPr>
          <a:xfrm rot="10800000">
            <a:off x="6691301" y="5566771"/>
            <a:ext cx="680405" cy="539630"/>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2637" y="1827793"/>
            <a:ext cx="2588913" cy="4077538"/>
          </a:xfrm>
          <a:prstGeom prst="rect">
            <a:avLst/>
          </a:prstGeom>
        </p:spPr>
      </p:pic>
      <p:sp>
        <p:nvSpPr>
          <p:cNvPr id="17" name="テキスト ボックス 16"/>
          <p:cNvSpPr txBox="1"/>
          <p:nvPr/>
        </p:nvSpPr>
        <p:spPr>
          <a:xfrm>
            <a:off x="7831119" y="5375411"/>
            <a:ext cx="2499043" cy="1200329"/>
          </a:xfrm>
          <a:prstGeom prst="rect">
            <a:avLst/>
          </a:prstGeom>
          <a:noFill/>
        </p:spPr>
        <p:txBody>
          <a:bodyPr wrap="square" rtlCol="0">
            <a:spAutoFit/>
          </a:bodyPr>
          <a:lstStyle/>
          <a:p>
            <a:r>
              <a:rPr kumimoji="1" lang="ja-JP" altLang="en-US" dirty="0"/>
              <a:t>ブラウザではひとつ先のページに</a:t>
            </a:r>
            <a:r>
              <a:rPr lang="ja-JP" altLang="en-US" dirty="0"/>
              <a:t>進む</a:t>
            </a:r>
            <a:r>
              <a:rPr kumimoji="1" lang="ja-JP" altLang="en-US" dirty="0"/>
              <a:t>。文字入力画面では右にカーソルを動かす。</a:t>
            </a:r>
            <a:endParaRPr kumimoji="1" lang="en-US" altLang="ja-JP" dirty="0"/>
          </a:p>
        </p:txBody>
      </p:sp>
      <p:sp>
        <p:nvSpPr>
          <p:cNvPr id="15" name="テキスト ボックス 14"/>
          <p:cNvSpPr txBox="1"/>
          <p:nvPr/>
        </p:nvSpPr>
        <p:spPr>
          <a:xfrm>
            <a:off x="11093016" y="6352143"/>
            <a:ext cx="641784" cy="369332"/>
          </a:xfrm>
          <a:prstGeom prst="rect">
            <a:avLst/>
          </a:prstGeom>
          <a:solidFill>
            <a:schemeClr val="bg1">
              <a:lumMod val="75000"/>
            </a:schemeClr>
          </a:solidFill>
        </p:spPr>
        <p:txBody>
          <a:bodyPr wrap="square" rtlCol="0">
            <a:spAutoFit/>
          </a:bodyPr>
          <a:lstStyle/>
          <a:p>
            <a:r>
              <a:rPr kumimoji="1" lang="en-US" altLang="ja-JP" dirty="0"/>
              <a:t>23</a:t>
            </a:r>
            <a:endParaRPr kumimoji="1" lang="ja-JP" altLang="en-US" dirty="0"/>
          </a:p>
        </p:txBody>
      </p:sp>
    </p:spTree>
    <p:extLst>
      <p:ext uri="{BB962C8B-B14F-4D97-AF65-F5344CB8AC3E}">
        <p14:creationId xmlns:p14="http://schemas.microsoft.com/office/powerpoint/2010/main" val="1033248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アイコンを移動しよう</a:t>
            </a:r>
            <a:endParaRPr kumimoji="1" lang="ja-JP" altLang="en-US" sz="2000" dirty="0"/>
          </a:p>
        </p:txBody>
      </p:sp>
      <p:sp>
        <p:nvSpPr>
          <p:cNvPr id="3" name="スライド番号プレースホルダー 2"/>
          <p:cNvSpPr>
            <a:spLocks noGrp="1"/>
          </p:cNvSpPr>
          <p:nvPr>
            <p:ph type="sldNum" sz="quarter" idx="12"/>
          </p:nvPr>
        </p:nvSpPr>
        <p:spPr/>
        <p:txBody>
          <a:bodyPr/>
          <a:lstStyle/>
          <a:p>
            <a:fld id="{FA323403-0A29-4BFE-B3B9-75B58A42F840}" type="slidenum">
              <a:rPr kumimoji="1" lang="ja-JP" altLang="en-US" smtClean="0"/>
              <a:t>9</a:t>
            </a:fld>
            <a:endParaRPr kumimoji="1" lang="ja-JP" altLang="en-US"/>
          </a:p>
        </p:txBody>
      </p:sp>
      <p:sp>
        <p:nvSpPr>
          <p:cNvPr id="6" name="テキスト ボックス 5"/>
          <p:cNvSpPr txBox="1"/>
          <p:nvPr/>
        </p:nvSpPr>
        <p:spPr>
          <a:xfrm>
            <a:off x="4118537" y="1903927"/>
            <a:ext cx="2063741" cy="3139321"/>
          </a:xfrm>
          <a:prstGeom prst="rect">
            <a:avLst/>
          </a:prstGeom>
          <a:noFill/>
        </p:spPr>
        <p:txBody>
          <a:bodyPr wrap="square" rtlCol="0">
            <a:spAutoFit/>
          </a:bodyPr>
          <a:lstStyle/>
          <a:p>
            <a:r>
              <a:rPr kumimoji="1" lang="ja-JP" altLang="en-US" dirty="0"/>
              <a:t>移動したいアイコンをロングタップ</a:t>
            </a:r>
            <a:r>
              <a:rPr kumimoji="1" lang="en-US" altLang="ja-JP" dirty="0"/>
              <a:t>(</a:t>
            </a:r>
            <a:r>
              <a:rPr kumimoji="1" lang="ja-JP" altLang="en-US" dirty="0"/>
              <a:t>移動命令の呼び出し</a:t>
            </a:r>
            <a:r>
              <a:rPr kumimoji="1" lang="en-US" altLang="ja-JP" dirty="0"/>
              <a:t>)</a:t>
            </a:r>
            <a:r>
              <a:rPr kumimoji="1" lang="ja-JP" altLang="en-US" dirty="0"/>
              <a:t>すると、アイコンの形が少し大きくなるか色が変わります。</a:t>
            </a:r>
            <a:endParaRPr kumimoji="1" lang="en-US" altLang="ja-JP" dirty="0"/>
          </a:p>
          <a:p>
            <a:r>
              <a:rPr kumimoji="1" lang="ja-JP" altLang="en-US" dirty="0"/>
              <a:t>そのまま移動したい場所にフリックし、置きたい場所で指を離します。</a:t>
            </a:r>
            <a:endParaRPr kumimoji="1" lang="en-US" altLang="ja-JP" dirty="0"/>
          </a:p>
        </p:txBody>
      </p:sp>
      <p:pic>
        <p:nvPicPr>
          <p:cNvPr id="4" name="図 3"/>
          <p:cNvPicPr>
            <a:picLocks noChangeAspect="1"/>
          </p:cNvPicPr>
          <p:nvPr/>
        </p:nvPicPr>
        <p:blipFill>
          <a:blip r:embed="rId3"/>
          <a:stretch>
            <a:fillRect/>
          </a:stretch>
        </p:blipFill>
        <p:spPr>
          <a:xfrm>
            <a:off x="1548186" y="1905000"/>
            <a:ext cx="2329069" cy="4512136"/>
          </a:xfrm>
          <a:prstGeom prst="rect">
            <a:avLst/>
          </a:prstGeom>
        </p:spPr>
      </p:pic>
      <p:pic>
        <p:nvPicPr>
          <p:cNvPr id="8" name="図 7"/>
          <p:cNvPicPr>
            <a:picLocks noChangeAspect="1"/>
          </p:cNvPicPr>
          <p:nvPr/>
        </p:nvPicPr>
        <p:blipFill>
          <a:blip r:embed="rId3"/>
          <a:stretch>
            <a:fillRect/>
          </a:stretch>
        </p:blipFill>
        <p:spPr>
          <a:xfrm>
            <a:off x="6686167" y="1905000"/>
            <a:ext cx="2329069" cy="4512136"/>
          </a:xfrm>
          <a:prstGeom prst="rect">
            <a:avLst/>
          </a:prstGeom>
        </p:spPr>
      </p:pic>
      <p:sp>
        <p:nvSpPr>
          <p:cNvPr id="9" name="テキスト ボックス 8"/>
          <p:cNvSpPr txBox="1"/>
          <p:nvPr/>
        </p:nvSpPr>
        <p:spPr>
          <a:xfrm>
            <a:off x="9332491" y="1903927"/>
            <a:ext cx="2063741" cy="2585323"/>
          </a:xfrm>
          <a:prstGeom prst="rect">
            <a:avLst/>
          </a:prstGeom>
          <a:noFill/>
        </p:spPr>
        <p:txBody>
          <a:bodyPr wrap="square" rtlCol="0">
            <a:spAutoFit/>
          </a:bodyPr>
          <a:lstStyle/>
          <a:p>
            <a:r>
              <a:rPr kumimoji="1" lang="ja-JP" altLang="en-US" dirty="0"/>
              <a:t>別画面に移動したい場合は右、ないしは左の端に移動して待つと画面が変わります。</a:t>
            </a:r>
            <a:endParaRPr kumimoji="1" lang="en-US" altLang="ja-JP" dirty="0"/>
          </a:p>
          <a:p>
            <a:r>
              <a:rPr kumimoji="1" lang="ja-JP" altLang="en-US" dirty="0"/>
              <a:t>その変わった画面にフリックし、置きたい場所で指を離します。</a:t>
            </a:r>
            <a:endParaRPr kumimoji="1" lang="en-US" altLang="ja-JP" dirty="0"/>
          </a:p>
        </p:txBody>
      </p:sp>
      <p:sp>
        <p:nvSpPr>
          <p:cNvPr id="12" name="右矢印 11"/>
          <p:cNvSpPr/>
          <p:nvPr/>
        </p:nvSpPr>
        <p:spPr>
          <a:xfrm>
            <a:off x="8360300" y="3780461"/>
            <a:ext cx="581744" cy="270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6937" y="3861624"/>
            <a:ext cx="2293575" cy="2293575"/>
          </a:xfrm>
          <a:prstGeom prst="rect">
            <a:avLst/>
          </a:prstGeom>
        </p:spPr>
      </p:pic>
      <p:sp>
        <p:nvSpPr>
          <p:cNvPr id="7" name="下矢印 6"/>
          <p:cNvSpPr/>
          <p:nvPr/>
        </p:nvSpPr>
        <p:spPr>
          <a:xfrm>
            <a:off x="2861136" y="4161068"/>
            <a:ext cx="296214" cy="4250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8055" y="3849097"/>
            <a:ext cx="2293575" cy="2293575"/>
          </a:xfrm>
          <a:prstGeom prst="rect">
            <a:avLst/>
          </a:prstGeom>
        </p:spPr>
      </p:pic>
      <p:sp>
        <p:nvSpPr>
          <p:cNvPr id="13" name="テキスト ボックス 12"/>
          <p:cNvSpPr txBox="1"/>
          <p:nvPr/>
        </p:nvSpPr>
        <p:spPr>
          <a:xfrm>
            <a:off x="11093016" y="6352143"/>
            <a:ext cx="641784" cy="369332"/>
          </a:xfrm>
          <a:prstGeom prst="rect">
            <a:avLst/>
          </a:prstGeom>
          <a:solidFill>
            <a:schemeClr val="bg1">
              <a:lumMod val="75000"/>
            </a:schemeClr>
          </a:solidFill>
        </p:spPr>
        <p:txBody>
          <a:bodyPr wrap="square" rtlCol="0">
            <a:spAutoFit/>
          </a:bodyPr>
          <a:lstStyle/>
          <a:p>
            <a:r>
              <a:rPr kumimoji="1" lang="en-US" altLang="ja-JP" dirty="0"/>
              <a:t>24</a:t>
            </a:r>
            <a:endParaRPr kumimoji="1" lang="ja-JP" altLang="en-US" dirty="0"/>
          </a:p>
        </p:txBody>
      </p:sp>
    </p:spTree>
    <p:extLst>
      <p:ext uri="{BB962C8B-B14F-4D97-AF65-F5344CB8AC3E}">
        <p14:creationId xmlns:p14="http://schemas.microsoft.com/office/powerpoint/2010/main" val="165005671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2875</TotalTime>
  <Words>1735</Words>
  <Application>Microsoft Office PowerPoint</Application>
  <PresentationFormat>ワイド画面</PresentationFormat>
  <Paragraphs>230</Paragraphs>
  <Slides>18</Slides>
  <Notes>11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ＭＳ ゴシック</vt:lpstr>
      <vt:lpstr>游ゴシック</vt:lpstr>
      <vt:lpstr>游ゴシック Light</vt:lpstr>
      <vt:lpstr>Arial</vt:lpstr>
      <vt:lpstr>Wingdings</vt:lpstr>
      <vt:lpstr>Office テーマ</vt:lpstr>
      <vt:lpstr>タブレット操作の基本</vt:lpstr>
      <vt:lpstr>スマホの基本ソフト(OS)</vt:lpstr>
      <vt:lpstr>購入後最初に行うこと</vt:lpstr>
      <vt:lpstr>タップしないと何も始まらない</vt:lpstr>
      <vt:lpstr>基本操作</vt:lpstr>
      <vt:lpstr>初期画面</vt:lpstr>
      <vt:lpstr>アイコンの意味を覚えよう</vt:lpstr>
      <vt:lpstr>アイコンの意味を覚えよう</vt:lpstr>
      <vt:lpstr>アイコンを移動しよう</vt:lpstr>
      <vt:lpstr>アイコンを画面に出そう</vt:lpstr>
      <vt:lpstr>不要なアイコンを消そう</vt:lpstr>
      <vt:lpstr>文字入力を覚えよう</vt:lpstr>
      <vt:lpstr>文字入力を覚えよう</vt:lpstr>
      <vt:lpstr>文字入力を覚えよう(文字の変換)</vt:lpstr>
      <vt:lpstr>コピーを覚えよう</vt:lpstr>
      <vt:lpstr>コピーを覚えよう</vt:lpstr>
      <vt:lpstr>各種設定  マークでできること(Ver5.1.1)</vt:lpstr>
      <vt:lpstr>各種設定  マークでできること(Ver5.1.1)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高橋光夫</dc:creator>
  <cp:lastModifiedBy>高橋光夫</cp:lastModifiedBy>
  <cp:revision>256</cp:revision>
  <dcterms:created xsi:type="dcterms:W3CDTF">2016-05-21T07:22:28Z</dcterms:created>
  <dcterms:modified xsi:type="dcterms:W3CDTF">2017-04-17T02:43:37Z</dcterms:modified>
</cp:coreProperties>
</file>